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theme/theme1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6.xml" ContentType="application/vnd.openxmlformats-officedocument.theme+xml"/>
  <Override PartName="/ppt/slideLayouts/slideLayout3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2"/>
    <p:sldMasterId id="2147483656" r:id="rId3"/>
    <p:sldMasterId id="2147483659" r:id="rId4"/>
    <p:sldMasterId id="2147483662" r:id="rId5"/>
    <p:sldMasterId id="2147483665" r:id="rId6"/>
    <p:sldMasterId id="2147483667" r:id="rId7"/>
    <p:sldMasterId id="2147483670" r:id="rId8"/>
    <p:sldMasterId id="2147483672" r:id="rId9"/>
    <p:sldMasterId id="2147483675" r:id="rId10"/>
    <p:sldMasterId id="2147483677" r:id="rId11"/>
    <p:sldMasterId id="2147483680" r:id="rId12"/>
    <p:sldMasterId id="2147483683" r:id="rId13"/>
    <p:sldMasterId id="2147483685" r:id="rId14"/>
    <p:sldMasterId id="2147483687" r:id="rId15"/>
    <p:sldMasterId id="2147483690" r:id="rId16"/>
    <p:sldMasterId id="2147483695" r:id="rId17"/>
  </p:sldMasterIdLst>
  <p:notesMasterIdLst>
    <p:notesMasterId r:id="rId71"/>
  </p:notesMasterIdLst>
  <p:sldIdLst>
    <p:sldId id="1826" r:id="rId18"/>
    <p:sldId id="1975" r:id="rId19"/>
    <p:sldId id="1981" r:id="rId20"/>
    <p:sldId id="2387" r:id="rId21"/>
    <p:sldId id="2375" r:id="rId22"/>
    <p:sldId id="2377" r:id="rId23"/>
    <p:sldId id="2378" r:id="rId24"/>
    <p:sldId id="2379" r:id="rId25"/>
    <p:sldId id="2380" r:id="rId26"/>
    <p:sldId id="2381" r:id="rId27"/>
    <p:sldId id="2382" r:id="rId28"/>
    <p:sldId id="2383" r:id="rId29"/>
    <p:sldId id="2376" r:id="rId30"/>
    <p:sldId id="2385" r:id="rId31"/>
    <p:sldId id="2386" r:id="rId32"/>
    <p:sldId id="2364" r:id="rId33"/>
    <p:sldId id="2299" r:id="rId34"/>
    <p:sldId id="2365" r:id="rId35"/>
    <p:sldId id="2366" r:id="rId36"/>
    <p:sldId id="2367" r:id="rId37"/>
    <p:sldId id="2369" r:id="rId38"/>
    <p:sldId id="2368" r:id="rId39"/>
    <p:sldId id="2370" r:id="rId40"/>
    <p:sldId id="2371" r:id="rId41"/>
    <p:sldId id="2372" r:id="rId42"/>
    <p:sldId id="1982" r:id="rId43"/>
    <p:sldId id="2393" r:id="rId44"/>
    <p:sldId id="2394" r:id="rId45"/>
    <p:sldId id="2373" r:id="rId46"/>
    <p:sldId id="2390" r:id="rId47"/>
    <p:sldId id="2392" r:id="rId48"/>
    <p:sldId id="2396" r:id="rId49"/>
    <p:sldId id="2397" r:id="rId50"/>
    <p:sldId id="2398" r:id="rId51"/>
    <p:sldId id="2399" r:id="rId52"/>
    <p:sldId id="2400" r:id="rId53"/>
    <p:sldId id="2401" r:id="rId54"/>
    <p:sldId id="2402" r:id="rId55"/>
    <p:sldId id="1983" r:id="rId56"/>
    <p:sldId id="2403" r:id="rId57"/>
    <p:sldId id="2389" r:id="rId58"/>
    <p:sldId id="2391" r:id="rId59"/>
    <p:sldId id="2404" r:id="rId60"/>
    <p:sldId id="2405" r:id="rId61"/>
    <p:sldId id="2406" r:id="rId62"/>
    <p:sldId id="1984" r:id="rId63"/>
    <p:sldId id="2407" r:id="rId64"/>
    <p:sldId id="2410" r:id="rId65"/>
    <p:sldId id="2411" r:id="rId66"/>
    <p:sldId id="2408" r:id="rId67"/>
    <p:sldId id="2409" r:id="rId68"/>
    <p:sldId id="2363" r:id="rId69"/>
    <p:sldId id="1827" r:id="rId70"/>
  </p:sldIdLst>
  <p:sldSz cx="12192000" cy="6858000"/>
  <p:notesSz cx="6858000" cy="9144000"/>
  <p:embeddedFontLst>
    <p:embeddedFont>
      <p:font typeface="Arial Black" panose="020B0A04020102020204" pitchFamily="34" charset="0"/>
      <p:bold r:id="rId72"/>
    </p:embeddedFont>
    <p:embeddedFont>
      <p:font typeface="Century Gothic" panose="020B0502020202020204" pitchFamily="34" charset="0"/>
      <p:regular r:id="rId73"/>
      <p:bold r:id="rId74"/>
      <p:italic r:id="rId75"/>
      <p:boldItalic r:id="rId76"/>
    </p:embeddedFont>
    <p:embeddedFont>
      <p:font typeface="微软雅黑" panose="020B0503020204020204" pitchFamily="34" charset="-122"/>
      <p:regular r:id="rId77"/>
      <p:bold r:id="rId78"/>
    </p:embeddedFont>
    <p:embeddedFont>
      <p:font typeface="微软雅黑 Light" panose="020B0502040204020203" pitchFamily="34" charset="-122"/>
      <p:regular r:id="rId79"/>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3" id="{AFAEBBB7-E065-486F-BE30-AEE247139C07}">
          <p14:sldIdLst>
            <p14:sldId id="1826"/>
          </p14:sldIdLst>
        </p14:section>
        <p14:section name="目录样式5" id="{73A39AD9-405C-445D-AC19-554F045D20EB}">
          <p14:sldIdLst>
            <p14:sldId id="1975"/>
            <p14:sldId id="1981"/>
            <p14:sldId id="2387"/>
            <p14:sldId id="2375"/>
            <p14:sldId id="2377"/>
            <p14:sldId id="2378"/>
            <p14:sldId id="2379"/>
            <p14:sldId id="2380"/>
            <p14:sldId id="2381"/>
            <p14:sldId id="2382"/>
            <p14:sldId id="2383"/>
            <p14:sldId id="2376"/>
            <p14:sldId id="2385"/>
            <p14:sldId id="2386"/>
            <p14:sldId id="2364"/>
            <p14:sldId id="2299"/>
            <p14:sldId id="2365"/>
            <p14:sldId id="2366"/>
            <p14:sldId id="2367"/>
            <p14:sldId id="2369"/>
            <p14:sldId id="2368"/>
            <p14:sldId id="2370"/>
            <p14:sldId id="2371"/>
            <p14:sldId id="2372"/>
            <p14:sldId id="1982"/>
            <p14:sldId id="2393"/>
            <p14:sldId id="2394"/>
            <p14:sldId id="2373"/>
            <p14:sldId id="2390"/>
            <p14:sldId id="2392"/>
            <p14:sldId id="2396"/>
            <p14:sldId id="2397"/>
            <p14:sldId id="2398"/>
            <p14:sldId id="2399"/>
            <p14:sldId id="2400"/>
            <p14:sldId id="2401"/>
            <p14:sldId id="2402"/>
            <p14:sldId id="1983"/>
            <p14:sldId id="2403"/>
            <p14:sldId id="2389"/>
            <p14:sldId id="2391"/>
            <p14:sldId id="2404"/>
            <p14:sldId id="2405"/>
            <p14:sldId id="2406"/>
            <p14:sldId id="1984"/>
            <p14:sldId id="2407"/>
            <p14:sldId id="2410"/>
            <p14:sldId id="2411"/>
            <p14:sldId id="2408"/>
            <p14:sldId id="2409"/>
            <p14:sldId id="2363"/>
            <p14:sldId id="1827"/>
          </p14:sldIdLst>
        </p14:section>
        <p14:section name="内页样式2" id="{AEE0B2BD-8C80-4E0D-A73B-164E71DA91E9}">
          <p14:sldIdLst/>
        </p14:section>
        <p14:section name="图标素材" id="{2E201F28-31B8-4C48-BFF6-5BA13AA2E60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42"/>
    <a:srgbClr val="008646"/>
    <a:srgbClr val="A13F0B"/>
    <a:srgbClr val="006C39"/>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76618" autoAdjust="0"/>
  </p:normalViewPr>
  <p:slideViewPr>
    <p:cSldViewPr snapToGrid="0">
      <p:cViewPr varScale="1">
        <p:scale>
          <a:sx n="65" d="100"/>
          <a:sy n="65" d="100"/>
        </p:scale>
        <p:origin x="1098" y="51"/>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slide" Target="slides/slide44.xml"/><Relationship Id="rId82" Type="http://schemas.openxmlformats.org/officeDocument/2006/relationships/theme" Target="theme/theme1.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font" Target="fonts/font6.fntdata"/><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font" Target="fonts/font1.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font" Target="fonts/font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font" Target="fonts/font5.fntdata"/><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t>2023/6/7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46</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左边：发卡侧</a:t>
            </a:r>
            <a:endParaRPr lang="en-US" altLang="zh-CN" dirty="0"/>
          </a:p>
          <a:p>
            <a:r>
              <a:rPr lang="zh-CN" altLang="en-US" dirty="0"/>
              <a:t>右边：交易侧</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48</a:t>
            </a:fld>
            <a:endParaRPr lang="zh-CN" altLang="en-US" dirty="0"/>
          </a:p>
        </p:txBody>
      </p:sp>
    </p:spTree>
    <p:extLst>
      <p:ext uri="{BB962C8B-B14F-4D97-AF65-F5344CB8AC3E}">
        <p14:creationId xmlns:p14="http://schemas.microsoft.com/office/powerpoint/2010/main" val="94807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52</a:t>
            </a:fld>
            <a:endParaRPr lang="zh-CN" altLang="en-US" dirty="0"/>
          </a:p>
        </p:txBody>
      </p:sp>
    </p:spTree>
    <p:extLst>
      <p:ext uri="{BB962C8B-B14F-4D97-AF65-F5344CB8AC3E}">
        <p14:creationId xmlns:p14="http://schemas.microsoft.com/office/powerpoint/2010/main" val="2188338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53</a:t>
            </a:fld>
            <a:endParaRPr lang="zh-CN" altLang="en-US" dirty="0"/>
          </a:p>
        </p:txBody>
      </p:sp>
    </p:spTree>
    <p:extLst>
      <p:ext uri="{BB962C8B-B14F-4D97-AF65-F5344CB8AC3E}">
        <p14:creationId xmlns:p14="http://schemas.microsoft.com/office/powerpoint/2010/main" val="357884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16</a:t>
            </a:fld>
            <a:endParaRPr lang="zh-CN" altLang="en-US" dirty="0"/>
          </a:p>
        </p:txBody>
      </p:sp>
    </p:spTree>
    <p:extLst>
      <p:ext uri="{BB962C8B-B14F-4D97-AF65-F5344CB8AC3E}">
        <p14:creationId xmlns:p14="http://schemas.microsoft.com/office/powerpoint/2010/main" val="142788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17</a:t>
            </a:fld>
            <a:endParaRPr lang="zh-CN" altLang="en-US" dirty="0"/>
          </a:p>
        </p:txBody>
      </p:sp>
    </p:spTree>
    <p:extLst>
      <p:ext uri="{BB962C8B-B14F-4D97-AF65-F5344CB8AC3E}">
        <p14:creationId xmlns:p14="http://schemas.microsoft.com/office/powerpoint/2010/main" val="3042264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26</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27</a:t>
            </a:fld>
            <a:endParaRPr lang="zh-CN" altLang="en-US" dirty="0"/>
          </a:p>
        </p:txBody>
      </p:sp>
    </p:spTree>
    <p:extLst>
      <p:ext uri="{BB962C8B-B14F-4D97-AF65-F5344CB8AC3E}">
        <p14:creationId xmlns:p14="http://schemas.microsoft.com/office/powerpoint/2010/main" val="3668420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28</a:t>
            </a:fld>
            <a:endParaRPr lang="zh-CN" altLang="en-US" dirty="0"/>
          </a:p>
        </p:txBody>
      </p:sp>
    </p:spTree>
    <p:extLst>
      <p:ext uri="{BB962C8B-B14F-4D97-AF65-F5344CB8AC3E}">
        <p14:creationId xmlns:p14="http://schemas.microsoft.com/office/powerpoint/2010/main" val="219195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658117404"/>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420721211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1436461592"/>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013101103"/>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13.xml"/><Relationship Id="rId4"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16.xml"/><Relationship Id="rId4" Type="http://schemas.openxmlformats.org/officeDocument/2006/relationships/slideLayout" Target="../slideLayouts/slideLayout35.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 id="2147483715" r:id="rId2"/>
    <p:sldLayoutId id="2147483716" r:id="rId3"/>
    <p:sldLayoutId id="2147483719"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718"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2023/6/7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8.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65.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主讲人：王安</a:t>
            </a:r>
          </a:p>
        </p:txBody>
      </p:sp>
      <p:sp>
        <p:nvSpPr>
          <p:cNvPr id="22" name="文本框 21"/>
          <p:cNvSpPr txBox="1"/>
          <p:nvPr/>
        </p:nvSpPr>
        <p:spPr>
          <a:xfrm>
            <a:off x="1149486" y="5112604"/>
            <a:ext cx="5123851"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单　位：北京理工大学网络空间安全学院</a:t>
            </a:r>
          </a:p>
        </p:txBody>
      </p:sp>
      <p:sp>
        <p:nvSpPr>
          <p:cNvPr id="24" name="文本框 23"/>
          <p:cNvSpPr txBox="1"/>
          <p:nvPr/>
        </p:nvSpPr>
        <p:spPr>
          <a:xfrm>
            <a:off x="660399" y="1767242"/>
            <a:ext cx="11020323" cy="1722331"/>
          </a:xfrm>
          <a:prstGeom prst="rect">
            <a:avLst/>
          </a:prstGeom>
          <a:noFill/>
        </p:spPr>
        <p:txBody>
          <a:bodyPr wrap="square" lIns="0" tIns="0" rIns="0" bIns="0" rtlCol="0">
            <a:spAutoFit/>
          </a:bodyPr>
          <a:lstStyle/>
          <a:p>
            <a:pPr>
              <a:lnSpc>
                <a:spcPct val="110000"/>
              </a:lnSpc>
              <a:spcAft>
                <a:spcPts val="1200"/>
              </a:spcAft>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4800" b="1" spc="300" dirty="0">
                <a:solidFill>
                  <a:schemeClr val="bg1"/>
                </a:solidFill>
                <a:latin typeface="+mn-ea"/>
                <a:ea typeface="+mn-ea"/>
              </a:rPr>
              <a:t>第</a:t>
            </a:r>
            <a:r>
              <a:rPr lang="en-US" altLang="zh-CN" sz="4800" b="1" spc="300" dirty="0">
                <a:solidFill>
                  <a:schemeClr val="bg1"/>
                </a:solidFill>
                <a:latin typeface="+mn-ea"/>
                <a:ea typeface="+mn-ea"/>
              </a:rPr>
              <a:t>17</a:t>
            </a:r>
            <a:r>
              <a:rPr lang="zh-CN" altLang="en-US" sz="4800" b="1" spc="300" dirty="0">
                <a:solidFill>
                  <a:schemeClr val="bg1"/>
                </a:solidFill>
                <a:latin typeface="+mn-ea"/>
                <a:ea typeface="+mn-ea"/>
              </a:rPr>
              <a:t>章 商用密码应用与安全性评估</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92A8B-44ED-FA73-65FE-C45D320413D9}"/>
              </a:ext>
            </a:extLst>
          </p:cNvPr>
          <p:cNvSpPr>
            <a:spLocks noGrp="1"/>
          </p:cNvSpPr>
          <p:nvPr>
            <p:ph type="title"/>
          </p:nvPr>
        </p:nvSpPr>
        <p:spPr/>
        <p:txBody>
          <a:bodyPr/>
          <a:lstStyle/>
          <a:p>
            <a:r>
              <a:rPr lang="zh-CN" altLang="en-US" dirty="0"/>
              <a:t>重要设备：网上银行系统的关键业务应用列表</a:t>
            </a:r>
          </a:p>
        </p:txBody>
      </p:sp>
      <p:graphicFrame>
        <p:nvGraphicFramePr>
          <p:cNvPr id="3" name="表格 3">
            <a:extLst>
              <a:ext uri="{FF2B5EF4-FFF2-40B4-BE49-F238E27FC236}">
                <a16:creationId xmlns:a16="http://schemas.microsoft.com/office/drawing/2014/main" id="{70EAA11A-CD5A-5730-8ECC-1179F920BC9E}"/>
              </a:ext>
            </a:extLst>
          </p:cNvPr>
          <p:cNvGraphicFramePr>
            <a:graphicFrameLocks noGrp="1"/>
          </p:cNvGraphicFramePr>
          <p:nvPr>
            <p:extLst>
              <p:ext uri="{D42A27DB-BD31-4B8C-83A1-F6EECF244321}">
                <p14:modId xmlns:p14="http://schemas.microsoft.com/office/powerpoint/2010/main" val="597129552"/>
              </p:ext>
            </p:extLst>
          </p:nvPr>
        </p:nvGraphicFramePr>
        <p:xfrm>
          <a:off x="2032000" y="1705218"/>
          <a:ext cx="8127999" cy="3700064"/>
        </p:xfrm>
        <a:graphic>
          <a:graphicData uri="http://schemas.openxmlformats.org/drawingml/2006/table">
            <a:tbl>
              <a:tblPr firstRow="1" bandRow="1">
                <a:tableStyleId>{5C22544A-7EE6-4342-B048-85BDC9FD1C3A}</a:tableStyleId>
              </a:tblPr>
              <a:tblGrid>
                <a:gridCol w="762819">
                  <a:extLst>
                    <a:ext uri="{9D8B030D-6E8A-4147-A177-3AD203B41FA5}">
                      <a16:colId xmlns:a16="http://schemas.microsoft.com/office/drawing/2014/main" val="4197956174"/>
                    </a:ext>
                  </a:extLst>
                </a:gridCol>
                <a:gridCol w="2234381">
                  <a:extLst>
                    <a:ext uri="{9D8B030D-6E8A-4147-A177-3AD203B41FA5}">
                      <a16:colId xmlns:a16="http://schemas.microsoft.com/office/drawing/2014/main" val="2167975385"/>
                    </a:ext>
                  </a:extLst>
                </a:gridCol>
                <a:gridCol w="5130799">
                  <a:extLst>
                    <a:ext uri="{9D8B030D-6E8A-4147-A177-3AD203B41FA5}">
                      <a16:colId xmlns:a16="http://schemas.microsoft.com/office/drawing/2014/main" val="389022561"/>
                    </a:ext>
                  </a:extLst>
                </a:gridCol>
              </a:tblGrid>
              <a:tr h="672739">
                <a:tc>
                  <a:txBody>
                    <a:bodyPr/>
                    <a:lstStyle/>
                    <a:p>
                      <a:pPr algn="ctr"/>
                      <a:endParaRPr lang="zh-CN" altLang="en-US" dirty="0"/>
                    </a:p>
                  </a:txBody>
                  <a:tcPr anchor="ctr"/>
                </a:tc>
                <a:tc>
                  <a:txBody>
                    <a:bodyPr/>
                    <a:lstStyle/>
                    <a:p>
                      <a:pPr algn="ctr"/>
                      <a:r>
                        <a:rPr lang="zh-CN" altLang="en-US" dirty="0"/>
                        <a:t>应用名称</a:t>
                      </a:r>
                    </a:p>
                  </a:txBody>
                  <a:tcPr anchor="ctr"/>
                </a:tc>
                <a:tc>
                  <a:txBody>
                    <a:bodyPr/>
                    <a:lstStyle/>
                    <a:p>
                      <a:pPr algn="ctr"/>
                      <a:r>
                        <a:rPr lang="zh-CN" altLang="en-US" dirty="0"/>
                        <a:t>主要功能</a:t>
                      </a:r>
                    </a:p>
                  </a:txBody>
                  <a:tcPr anchor="ctr"/>
                </a:tc>
                <a:extLst>
                  <a:ext uri="{0D108BD9-81ED-4DB2-BD59-A6C34878D82A}">
                    <a16:rowId xmlns:a16="http://schemas.microsoft.com/office/drawing/2014/main" val="2909437143"/>
                  </a:ext>
                </a:extLst>
              </a:tr>
              <a:tr h="1177293">
                <a:tc>
                  <a:txBody>
                    <a:bodyPr/>
                    <a:lstStyle/>
                    <a:p>
                      <a:pPr algn="ctr"/>
                      <a:r>
                        <a:rPr lang="en-US" altLang="zh-CN" dirty="0"/>
                        <a:t>1</a:t>
                      </a:r>
                      <a:endParaRPr lang="zh-CN" altLang="en-US" dirty="0"/>
                    </a:p>
                  </a:txBody>
                  <a:tcPr anchor="ctr"/>
                </a:tc>
                <a:tc>
                  <a:txBody>
                    <a:bodyPr/>
                    <a:lstStyle/>
                    <a:p>
                      <a:pPr algn="ctr"/>
                      <a:r>
                        <a:rPr lang="zh-CN" altLang="en-US" dirty="0"/>
                        <a:t>网上银行</a:t>
                      </a:r>
                      <a:r>
                        <a:rPr lang="en-US" altLang="zh-CN" dirty="0"/>
                        <a:t>Web</a:t>
                      </a:r>
                      <a:r>
                        <a:rPr lang="zh-CN" altLang="en-US" dirty="0"/>
                        <a:t>应用</a:t>
                      </a:r>
                    </a:p>
                  </a:txBody>
                  <a:tcPr anchor="ctr"/>
                </a:tc>
                <a:tc>
                  <a:txBody>
                    <a:bodyPr/>
                    <a:lstStyle/>
                    <a:p>
                      <a:pPr algn="l"/>
                      <a:r>
                        <a:rPr lang="zh-CN" altLang="en-US" dirty="0"/>
                        <a:t>接收、处理或转发客户端提交的交易</a:t>
                      </a:r>
                      <a:r>
                        <a:rPr lang="zh-CN" altLang="en-US"/>
                        <a:t>请求信息，并</a:t>
                      </a:r>
                      <a:r>
                        <a:rPr lang="zh-CN" altLang="en-US" dirty="0"/>
                        <a:t>向客户端返回交易结果信息</a:t>
                      </a:r>
                    </a:p>
                  </a:txBody>
                  <a:tcPr anchor="ctr"/>
                </a:tc>
                <a:extLst>
                  <a:ext uri="{0D108BD9-81ED-4DB2-BD59-A6C34878D82A}">
                    <a16:rowId xmlns:a16="http://schemas.microsoft.com/office/drawing/2014/main" val="3524464609"/>
                  </a:ext>
                </a:extLst>
              </a:tr>
              <a:tr h="672739">
                <a:tc>
                  <a:txBody>
                    <a:bodyPr/>
                    <a:lstStyle/>
                    <a:p>
                      <a:pPr algn="ctr"/>
                      <a:r>
                        <a:rPr lang="en-US" altLang="zh-CN" dirty="0"/>
                        <a:t>2</a:t>
                      </a:r>
                      <a:endParaRPr lang="zh-CN" altLang="en-US" dirty="0"/>
                    </a:p>
                  </a:txBody>
                  <a:tcPr anchor="ctr"/>
                </a:tc>
                <a:tc>
                  <a:txBody>
                    <a:bodyPr/>
                    <a:lstStyle/>
                    <a:p>
                      <a:pPr algn="ctr"/>
                      <a:r>
                        <a:rPr lang="zh-CN" altLang="en-US" dirty="0"/>
                        <a:t>后台管理应用</a:t>
                      </a:r>
                    </a:p>
                  </a:txBody>
                  <a:tcPr anchor="ctr"/>
                </a:tc>
                <a:tc>
                  <a:txBody>
                    <a:bodyPr/>
                    <a:lstStyle/>
                    <a:p>
                      <a:pPr algn="l"/>
                      <a:r>
                        <a:rPr lang="zh-CN" altLang="en-US" dirty="0"/>
                        <a:t>后台服务、管理平台、报表展示</a:t>
                      </a:r>
                    </a:p>
                  </a:txBody>
                  <a:tcPr anchor="ctr"/>
                </a:tc>
                <a:extLst>
                  <a:ext uri="{0D108BD9-81ED-4DB2-BD59-A6C34878D82A}">
                    <a16:rowId xmlns:a16="http://schemas.microsoft.com/office/drawing/2014/main" val="2674661746"/>
                  </a:ext>
                </a:extLst>
              </a:tr>
              <a:tr h="1177293">
                <a:tc>
                  <a:txBody>
                    <a:bodyPr/>
                    <a:lstStyle/>
                    <a:p>
                      <a:pPr algn="ctr"/>
                      <a:r>
                        <a:rPr lang="en-US" altLang="zh-CN" dirty="0"/>
                        <a:t>3</a:t>
                      </a:r>
                      <a:endParaRPr lang="zh-CN" altLang="en-US" dirty="0"/>
                    </a:p>
                  </a:txBody>
                  <a:tcPr anchor="ctr"/>
                </a:tc>
                <a:tc>
                  <a:txBody>
                    <a:bodyPr/>
                    <a:lstStyle/>
                    <a:p>
                      <a:pPr algn="ctr"/>
                      <a:r>
                        <a:rPr lang="zh-CN" altLang="en-US" dirty="0"/>
                        <a:t>网上银行交易应用</a:t>
                      </a:r>
                    </a:p>
                  </a:txBody>
                  <a:tcPr anchor="ctr"/>
                </a:tc>
                <a:tc>
                  <a:txBody>
                    <a:bodyPr/>
                    <a:lstStyle/>
                    <a:p>
                      <a:pPr algn="l"/>
                      <a:r>
                        <a:rPr lang="zh-CN" altLang="en-US" dirty="0"/>
                        <a:t>接收、处理客户端提交的交易</a:t>
                      </a:r>
                      <a:r>
                        <a:rPr lang="zh-CN" altLang="en-US"/>
                        <a:t>请求信息，完成</a:t>
                      </a:r>
                      <a:r>
                        <a:rPr lang="zh-CN" altLang="en-US" dirty="0">
                          <a:solidFill>
                            <a:srgbClr val="C00000"/>
                          </a:solidFill>
                        </a:rPr>
                        <a:t>网银业务处理</a:t>
                      </a:r>
                      <a:r>
                        <a:rPr lang="zh-CN" altLang="en-US" dirty="0"/>
                        <a:t>功能</a:t>
                      </a:r>
                    </a:p>
                  </a:txBody>
                  <a:tcPr anchor="ctr"/>
                </a:tc>
                <a:extLst>
                  <a:ext uri="{0D108BD9-81ED-4DB2-BD59-A6C34878D82A}">
                    <a16:rowId xmlns:a16="http://schemas.microsoft.com/office/drawing/2014/main" val="101006992"/>
                  </a:ext>
                </a:extLst>
              </a:tr>
            </a:tbl>
          </a:graphicData>
        </a:graphic>
      </p:graphicFrame>
    </p:spTree>
    <p:extLst>
      <p:ext uri="{BB962C8B-B14F-4D97-AF65-F5344CB8AC3E}">
        <p14:creationId xmlns:p14="http://schemas.microsoft.com/office/powerpoint/2010/main" val="421212539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9618C-4DB0-0308-DDF9-E4E675E5824E}"/>
              </a:ext>
            </a:extLst>
          </p:cNvPr>
          <p:cNvSpPr>
            <a:spLocks noGrp="1"/>
          </p:cNvSpPr>
          <p:nvPr>
            <p:ph type="title"/>
          </p:nvPr>
        </p:nvSpPr>
        <p:spPr/>
        <p:txBody>
          <a:bodyPr/>
          <a:lstStyle/>
          <a:p>
            <a:r>
              <a:rPr lang="zh-CN" altLang="en-US" dirty="0"/>
              <a:t>网上银行系统的关键数据列表</a:t>
            </a:r>
          </a:p>
        </p:txBody>
      </p:sp>
      <p:graphicFrame>
        <p:nvGraphicFramePr>
          <p:cNvPr id="4" name="表格 4">
            <a:extLst>
              <a:ext uri="{FF2B5EF4-FFF2-40B4-BE49-F238E27FC236}">
                <a16:creationId xmlns:a16="http://schemas.microsoft.com/office/drawing/2014/main" id="{CCFE48A5-3D53-8E42-ADA4-677A33739E96}"/>
              </a:ext>
            </a:extLst>
          </p:cNvPr>
          <p:cNvGraphicFramePr>
            <a:graphicFrameLocks noGrp="1"/>
          </p:cNvGraphicFramePr>
          <p:nvPr>
            <p:extLst>
              <p:ext uri="{D42A27DB-BD31-4B8C-83A1-F6EECF244321}">
                <p14:modId xmlns:p14="http://schemas.microsoft.com/office/powerpoint/2010/main" val="1488636885"/>
              </p:ext>
            </p:extLst>
          </p:nvPr>
        </p:nvGraphicFramePr>
        <p:xfrm>
          <a:off x="577850" y="1069258"/>
          <a:ext cx="11058624" cy="4719482"/>
        </p:xfrm>
        <a:graphic>
          <a:graphicData uri="http://schemas.openxmlformats.org/drawingml/2006/table">
            <a:tbl>
              <a:tblPr firstRow="1" bandRow="1">
                <a:tableStyleId>{5C22544A-7EE6-4342-B048-85BDC9FD1C3A}</a:tableStyleId>
              </a:tblPr>
              <a:tblGrid>
                <a:gridCol w="616769">
                  <a:extLst>
                    <a:ext uri="{9D8B030D-6E8A-4147-A177-3AD203B41FA5}">
                      <a16:colId xmlns:a16="http://schemas.microsoft.com/office/drawing/2014/main" val="783659542"/>
                    </a:ext>
                  </a:extLst>
                </a:gridCol>
                <a:gridCol w="1452716">
                  <a:extLst>
                    <a:ext uri="{9D8B030D-6E8A-4147-A177-3AD203B41FA5}">
                      <a16:colId xmlns:a16="http://schemas.microsoft.com/office/drawing/2014/main" val="2250508723"/>
                    </a:ext>
                  </a:extLst>
                </a:gridCol>
                <a:gridCol w="6644149">
                  <a:extLst>
                    <a:ext uri="{9D8B030D-6E8A-4147-A177-3AD203B41FA5}">
                      <a16:colId xmlns:a16="http://schemas.microsoft.com/office/drawing/2014/main" val="413556856"/>
                    </a:ext>
                  </a:extLst>
                </a:gridCol>
                <a:gridCol w="2344990">
                  <a:extLst>
                    <a:ext uri="{9D8B030D-6E8A-4147-A177-3AD203B41FA5}">
                      <a16:colId xmlns:a16="http://schemas.microsoft.com/office/drawing/2014/main" val="388513562"/>
                    </a:ext>
                  </a:extLst>
                </a:gridCol>
              </a:tblGrid>
              <a:tr h="755117">
                <a:tc>
                  <a:txBody>
                    <a:bodyPr/>
                    <a:lstStyle/>
                    <a:p>
                      <a:pPr algn="ctr"/>
                      <a:endParaRPr lang="zh-CN" altLang="en-US"/>
                    </a:p>
                  </a:txBody>
                  <a:tcPr anchor="ctr"/>
                </a:tc>
                <a:tc>
                  <a:txBody>
                    <a:bodyPr/>
                    <a:lstStyle/>
                    <a:p>
                      <a:pPr algn="ctr"/>
                      <a:r>
                        <a:rPr lang="zh-CN" altLang="en-US" dirty="0"/>
                        <a:t>关键数据</a:t>
                      </a:r>
                    </a:p>
                  </a:txBody>
                  <a:tcPr anchor="ctr"/>
                </a:tc>
                <a:tc>
                  <a:txBody>
                    <a:bodyPr/>
                    <a:lstStyle/>
                    <a:p>
                      <a:pPr algn="ctr"/>
                      <a:r>
                        <a:rPr lang="zh-CN" altLang="en-US" dirty="0"/>
                        <a:t>关键数据描述</a:t>
                      </a:r>
                    </a:p>
                  </a:txBody>
                  <a:tcPr anchor="ctr"/>
                </a:tc>
                <a:tc>
                  <a:txBody>
                    <a:bodyPr/>
                    <a:lstStyle/>
                    <a:p>
                      <a:pPr algn="ctr"/>
                      <a:r>
                        <a:rPr lang="zh-CN" altLang="en-US" dirty="0"/>
                        <a:t>安全需求</a:t>
                      </a:r>
                    </a:p>
                  </a:txBody>
                  <a:tcPr anchor="ctr"/>
                </a:tc>
                <a:extLst>
                  <a:ext uri="{0D108BD9-81ED-4DB2-BD59-A6C34878D82A}">
                    <a16:rowId xmlns:a16="http://schemas.microsoft.com/office/drawing/2014/main" val="3415349743"/>
                  </a:ext>
                </a:extLst>
              </a:tr>
              <a:tr h="1321455">
                <a:tc>
                  <a:txBody>
                    <a:bodyPr/>
                    <a:lstStyle/>
                    <a:p>
                      <a:pPr algn="ctr"/>
                      <a:r>
                        <a:rPr lang="en-US" altLang="zh-CN" dirty="0"/>
                        <a:t>1</a:t>
                      </a:r>
                      <a:endParaRPr lang="zh-CN" altLang="en-US" dirty="0"/>
                    </a:p>
                  </a:txBody>
                  <a:tcPr anchor="ctr"/>
                </a:tc>
                <a:tc>
                  <a:txBody>
                    <a:bodyPr/>
                    <a:lstStyle/>
                    <a:p>
                      <a:pPr algn="ctr"/>
                      <a:r>
                        <a:rPr lang="zh-CN" altLang="en-US" dirty="0"/>
                        <a:t>业务数据</a:t>
                      </a:r>
                    </a:p>
                  </a:txBody>
                  <a:tcPr anchor="ctr"/>
                </a:tc>
                <a:tc>
                  <a:txBody>
                    <a:bodyPr/>
                    <a:lstStyle/>
                    <a:p>
                      <a:pPr algn="l"/>
                      <a:r>
                        <a:rPr lang="zh-CN" altLang="en-US" dirty="0"/>
                        <a:t>包括用户姓名、身份证件号码、银行卡号、手机号及与用户相关的交易信息、资信信息、财务信息等</a:t>
                      </a:r>
                    </a:p>
                  </a:txBody>
                  <a:tcPr anchor="ctr"/>
                </a:tc>
                <a:tc>
                  <a:txBody>
                    <a:bodyPr/>
                    <a:lstStyle/>
                    <a:p>
                      <a:pPr algn="ctr"/>
                      <a:r>
                        <a:rPr lang="zh-CN" altLang="en-US" dirty="0"/>
                        <a:t>保密性、完整性</a:t>
                      </a:r>
                    </a:p>
                  </a:txBody>
                  <a:tcPr anchor="ctr"/>
                </a:tc>
                <a:extLst>
                  <a:ext uri="{0D108BD9-81ED-4DB2-BD59-A6C34878D82A}">
                    <a16:rowId xmlns:a16="http://schemas.microsoft.com/office/drawing/2014/main" val="1648920162"/>
                  </a:ext>
                </a:extLst>
              </a:tr>
              <a:tr h="1321455">
                <a:tc>
                  <a:txBody>
                    <a:bodyPr/>
                    <a:lstStyle/>
                    <a:p>
                      <a:pPr algn="ctr"/>
                      <a:r>
                        <a:rPr lang="en-US" altLang="zh-CN" dirty="0"/>
                        <a:t>2</a:t>
                      </a:r>
                      <a:endParaRPr lang="zh-CN" altLang="en-US" dirty="0"/>
                    </a:p>
                  </a:txBody>
                  <a:tcPr anchor="ctr"/>
                </a:tc>
                <a:tc>
                  <a:txBody>
                    <a:bodyPr/>
                    <a:lstStyle/>
                    <a:p>
                      <a:pPr algn="ctr"/>
                      <a:r>
                        <a:rPr lang="zh-CN" altLang="en-US" dirty="0"/>
                        <a:t>鉴别数据</a:t>
                      </a:r>
                    </a:p>
                  </a:txBody>
                  <a:tcPr anchor="ctr"/>
                </a:tc>
                <a:tc>
                  <a:txBody>
                    <a:bodyPr/>
                    <a:lstStyle/>
                    <a:p>
                      <a:pPr algn="l"/>
                      <a:r>
                        <a:rPr lang="zh-CN" altLang="en-US" dirty="0"/>
                        <a:t>包括用户支付密码、登录密码、通用设备和关键业务应用的用户登录密码等</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保密性、完整性</a:t>
                      </a:r>
                    </a:p>
                    <a:p>
                      <a:pPr algn="ctr"/>
                      <a:endParaRPr lang="zh-CN" altLang="en-US" dirty="0"/>
                    </a:p>
                  </a:txBody>
                  <a:tcPr anchor="ctr"/>
                </a:tc>
                <a:extLst>
                  <a:ext uri="{0D108BD9-81ED-4DB2-BD59-A6C34878D82A}">
                    <a16:rowId xmlns:a16="http://schemas.microsoft.com/office/drawing/2014/main" val="2678561349"/>
                  </a:ext>
                </a:extLst>
              </a:tr>
              <a:tr h="1321455">
                <a:tc>
                  <a:txBody>
                    <a:bodyPr/>
                    <a:lstStyle/>
                    <a:p>
                      <a:pPr algn="ctr"/>
                      <a:r>
                        <a:rPr lang="en-US" altLang="zh-CN" dirty="0"/>
                        <a:t>3</a:t>
                      </a:r>
                      <a:endParaRPr lang="zh-CN" altLang="en-US" dirty="0"/>
                    </a:p>
                  </a:txBody>
                  <a:tcPr anchor="ctr"/>
                </a:tc>
                <a:tc>
                  <a:txBody>
                    <a:bodyPr/>
                    <a:lstStyle/>
                    <a:p>
                      <a:pPr algn="ctr"/>
                      <a:r>
                        <a:rPr lang="zh-CN" altLang="en-US" dirty="0"/>
                        <a:t>日志数据</a:t>
                      </a:r>
                    </a:p>
                  </a:txBody>
                  <a:tcPr anchor="ctr"/>
                </a:tc>
                <a:tc>
                  <a:txBody>
                    <a:bodyPr/>
                    <a:lstStyle/>
                    <a:p>
                      <a:pPr algn="l"/>
                      <a:r>
                        <a:rPr lang="zh-CN" altLang="en-US" dirty="0"/>
                        <a:t>如通用服务器的系统日志和操作日志、关键业务应用的登录日志和操作日志等</a:t>
                      </a:r>
                    </a:p>
                  </a:txBody>
                  <a:tcPr anchor="ctr"/>
                </a:tc>
                <a:tc>
                  <a:txBody>
                    <a:bodyPr/>
                    <a:lstStyle/>
                    <a:p>
                      <a:pPr algn="ctr"/>
                      <a:r>
                        <a:rPr lang="zh-CN" altLang="en-US" dirty="0"/>
                        <a:t>完整性</a:t>
                      </a:r>
                    </a:p>
                  </a:txBody>
                  <a:tcPr anchor="ctr"/>
                </a:tc>
                <a:extLst>
                  <a:ext uri="{0D108BD9-81ED-4DB2-BD59-A6C34878D82A}">
                    <a16:rowId xmlns:a16="http://schemas.microsoft.com/office/drawing/2014/main" val="1199928846"/>
                  </a:ext>
                </a:extLst>
              </a:tr>
            </a:tbl>
          </a:graphicData>
        </a:graphic>
      </p:graphicFrame>
      <p:sp>
        <p:nvSpPr>
          <p:cNvPr id="3" name="文本框 2">
            <a:extLst>
              <a:ext uri="{FF2B5EF4-FFF2-40B4-BE49-F238E27FC236}">
                <a16:creationId xmlns:a16="http://schemas.microsoft.com/office/drawing/2014/main" id="{E43B71FC-A1E1-BD2C-EBED-879DBEED073A}"/>
              </a:ext>
            </a:extLst>
          </p:cNvPr>
          <p:cNvSpPr txBox="1"/>
          <p:nvPr/>
        </p:nvSpPr>
        <p:spPr>
          <a:xfrm>
            <a:off x="293936" y="6361353"/>
            <a:ext cx="11624038"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ea typeface="Heiti SC Light" charset="-122"/>
              </a:rPr>
              <a:t>注：保密性要求业务数据和鉴别数据对网上银行系统管理员也保密</a:t>
            </a:r>
            <a:endParaRPr kumimoji="1" lang="en-US" altLang="zh-CN" b="1" dirty="0">
              <a:solidFill>
                <a:schemeClr val="accent1"/>
              </a:solidFill>
              <a:ea typeface="Heiti SC Light" charset="-122"/>
            </a:endParaRPr>
          </a:p>
        </p:txBody>
      </p:sp>
    </p:spTree>
    <p:extLst>
      <p:ext uri="{BB962C8B-B14F-4D97-AF65-F5344CB8AC3E}">
        <p14:creationId xmlns:p14="http://schemas.microsoft.com/office/powerpoint/2010/main" val="58876291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92A8B-44ED-FA73-65FE-C45D320413D9}"/>
              </a:ext>
            </a:extLst>
          </p:cNvPr>
          <p:cNvSpPr>
            <a:spLocks noGrp="1"/>
          </p:cNvSpPr>
          <p:nvPr>
            <p:ph type="title"/>
          </p:nvPr>
        </p:nvSpPr>
        <p:spPr/>
        <p:txBody>
          <a:bodyPr/>
          <a:lstStyle/>
          <a:p>
            <a:r>
              <a:rPr lang="zh-CN" altLang="en-US" dirty="0"/>
              <a:t>密钥体系</a:t>
            </a:r>
          </a:p>
        </p:txBody>
      </p:sp>
      <p:graphicFrame>
        <p:nvGraphicFramePr>
          <p:cNvPr id="3" name="表格 3">
            <a:extLst>
              <a:ext uri="{FF2B5EF4-FFF2-40B4-BE49-F238E27FC236}">
                <a16:creationId xmlns:a16="http://schemas.microsoft.com/office/drawing/2014/main" id="{70EAA11A-CD5A-5730-8ECC-1179F920BC9E}"/>
              </a:ext>
            </a:extLst>
          </p:cNvPr>
          <p:cNvGraphicFramePr>
            <a:graphicFrameLocks noGrp="1"/>
          </p:cNvGraphicFramePr>
          <p:nvPr>
            <p:extLst>
              <p:ext uri="{D42A27DB-BD31-4B8C-83A1-F6EECF244321}">
                <p14:modId xmlns:p14="http://schemas.microsoft.com/office/powerpoint/2010/main" val="2376619652"/>
              </p:ext>
            </p:extLst>
          </p:nvPr>
        </p:nvGraphicFramePr>
        <p:xfrm>
          <a:off x="838200" y="1433221"/>
          <a:ext cx="10515600" cy="3991558"/>
        </p:xfrm>
        <a:graphic>
          <a:graphicData uri="http://schemas.openxmlformats.org/drawingml/2006/table">
            <a:tbl>
              <a:tblPr firstRow="1" bandRow="1">
                <a:tableStyleId>{5C22544A-7EE6-4342-B048-85BDC9FD1C3A}</a:tableStyleId>
              </a:tblPr>
              <a:tblGrid>
                <a:gridCol w="784123">
                  <a:extLst>
                    <a:ext uri="{9D8B030D-6E8A-4147-A177-3AD203B41FA5}">
                      <a16:colId xmlns:a16="http://schemas.microsoft.com/office/drawing/2014/main" val="4197956174"/>
                    </a:ext>
                  </a:extLst>
                </a:gridCol>
                <a:gridCol w="2322871">
                  <a:extLst>
                    <a:ext uri="{9D8B030D-6E8A-4147-A177-3AD203B41FA5}">
                      <a16:colId xmlns:a16="http://schemas.microsoft.com/office/drawing/2014/main" val="2167975385"/>
                    </a:ext>
                  </a:extLst>
                </a:gridCol>
                <a:gridCol w="7408606">
                  <a:extLst>
                    <a:ext uri="{9D8B030D-6E8A-4147-A177-3AD203B41FA5}">
                      <a16:colId xmlns:a16="http://schemas.microsoft.com/office/drawing/2014/main" val="389022561"/>
                    </a:ext>
                  </a:extLst>
                </a:gridCol>
              </a:tblGrid>
              <a:tr h="570223">
                <a:tc>
                  <a:txBody>
                    <a:bodyPr/>
                    <a:lstStyle/>
                    <a:p>
                      <a:pPr algn="ctr"/>
                      <a:r>
                        <a:rPr lang="zh-CN" altLang="en-US" dirty="0"/>
                        <a:t>层次</a:t>
                      </a:r>
                    </a:p>
                  </a:txBody>
                  <a:tcPr anchor="ctr"/>
                </a:tc>
                <a:tc>
                  <a:txBody>
                    <a:bodyPr/>
                    <a:lstStyle/>
                    <a:p>
                      <a:pPr algn="ctr"/>
                      <a:r>
                        <a:rPr lang="zh-CN" altLang="en-US" dirty="0"/>
                        <a:t>类型</a:t>
                      </a:r>
                    </a:p>
                  </a:txBody>
                  <a:tcPr anchor="ctr"/>
                </a:tc>
                <a:tc>
                  <a:txBody>
                    <a:bodyPr/>
                    <a:lstStyle/>
                    <a:p>
                      <a:pPr algn="ctr"/>
                      <a:r>
                        <a:rPr lang="zh-CN" altLang="en-US" dirty="0"/>
                        <a:t>功能</a:t>
                      </a:r>
                    </a:p>
                  </a:txBody>
                  <a:tcPr anchor="ctr"/>
                </a:tc>
                <a:extLst>
                  <a:ext uri="{0D108BD9-81ED-4DB2-BD59-A6C34878D82A}">
                    <a16:rowId xmlns:a16="http://schemas.microsoft.com/office/drawing/2014/main" val="2909437143"/>
                  </a:ext>
                </a:extLst>
              </a:tr>
              <a:tr h="570223">
                <a:tc>
                  <a:txBody>
                    <a:bodyPr/>
                    <a:lstStyle/>
                    <a:p>
                      <a:pPr algn="ctr"/>
                      <a:r>
                        <a:rPr lang="en-US" altLang="zh-CN" dirty="0"/>
                        <a:t>1</a:t>
                      </a:r>
                      <a:endParaRPr lang="zh-CN" altLang="en-US" dirty="0"/>
                    </a:p>
                  </a:txBody>
                  <a:tcPr anchor="ctr"/>
                </a:tc>
                <a:tc>
                  <a:txBody>
                    <a:bodyPr/>
                    <a:lstStyle/>
                    <a:p>
                      <a:pPr algn="ctr"/>
                      <a:r>
                        <a:rPr lang="en-US" altLang="zh-CN" sz="1800" b="1" kern="1200" dirty="0">
                          <a:solidFill>
                            <a:srgbClr val="C00000"/>
                          </a:solidFill>
                          <a:latin typeface="+mn-lt"/>
                          <a:ea typeface="+mn-ea"/>
                          <a:cs typeface="+mn-cs"/>
                        </a:rPr>
                        <a:t>CA</a:t>
                      </a:r>
                      <a:r>
                        <a:rPr lang="zh-CN" altLang="en-US" dirty="0"/>
                        <a:t>公钥</a:t>
                      </a:r>
                    </a:p>
                  </a:txBody>
                  <a:tcPr anchor="ctr"/>
                </a:tc>
                <a:tc>
                  <a:txBody>
                    <a:bodyPr/>
                    <a:lstStyle/>
                    <a:p>
                      <a:pPr algn="l"/>
                      <a:r>
                        <a:rPr lang="en-US" altLang="zh-CN" dirty="0"/>
                        <a:t>CA</a:t>
                      </a:r>
                      <a:r>
                        <a:rPr lang="zh-CN" altLang="en-US" dirty="0"/>
                        <a:t>公钥用于网上银行系统验证</a:t>
                      </a:r>
                      <a:r>
                        <a:rPr lang="en-US" altLang="zh-CN" dirty="0"/>
                        <a:t>CA</a:t>
                      </a:r>
                      <a:r>
                        <a:rPr lang="zh-CN" altLang="en-US" dirty="0"/>
                        <a:t>签发的证书</a:t>
                      </a:r>
                    </a:p>
                  </a:txBody>
                  <a:tcPr anchor="ctr"/>
                </a:tc>
                <a:extLst>
                  <a:ext uri="{0D108BD9-81ED-4DB2-BD59-A6C34878D82A}">
                    <a16:rowId xmlns:a16="http://schemas.microsoft.com/office/drawing/2014/main" val="3524464609"/>
                  </a:ext>
                </a:extLst>
              </a:tr>
              <a:tr h="1425556">
                <a:tc rowSpan="2">
                  <a:txBody>
                    <a:bodyPr/>
                    <a:lstStyle/>
                    <a:p>
                      <a:pPr algn="ctr"/>
                      <a:r>
                        <a:rPr lang="en-US" altLang="zh-CN" dirty="0"/>
                        <a:t>2</a:t>
                      </a:r>
                      <a:endParaRPr lang="zh-CN" altLang="en-US" dirty="0"/>
                    </a:p>
                  </a:txBody>
                  <a:tcPr anchor="ctr"/>
                </a:tc>
                <a:tc>
                  <a:txBody>
                    <a:bodyPr/>
                    <a:lstStyle/>
                    <a:p>
                      <a:pPr algn="ctr"/>
                      <a:r>
                        <a:rPr lang="zh-CN" altLang="en-US" b="1" dirty="0">
                          <a:solidFill>
                            <a:srgbClr val="C00000"/>
                          </a:solidFill>
                        </a:rPr>
                        <a:t>网上银行</a:t>
                      </a:r>
                      <a:r>
                        <a:rPr lang="zh-CN" altLang="en-US" dirty="0"/>
                        <a:t>签名密钥对</a:t>
                      </a:r>
                    </a:p>
                  </a:txBody>
                  <a:tcPr anchor="ctr"/>
                </a:tc>
                <a:tc>
                  <a:txBody>
                    <a:bodyPr/>
                    <a:lstStyle/>
                    <a:p>
                      <a:pPr algn="l"/>
                      <a:r>
                        <a:rPr lang="zh-CN" altLang="en-US" dirty="0"/>
                        <a:t>网上银行证书是网上银行系统的</a:t>
                      </a:r>
                      <a:r>
                        <a:rPr lang="zh-CN" altLang="en-US"/>
                        <a:t>合法性标识，用于</a:t>
                      </a:r>
                      <a:r>
                        <a:rPr lang="zh-CN" altLang="en-US" dirty="0"/>
                        <a:t>用户对网上银行系统的身份鉴别；公钥由</a:t>
                      </a:r>
                      <a:r>
                        <a:rPr lang="en-US" altLang="zh-CN" dirty="0"/>
                        <a:t>CA</a:t>
                      </a:r>
                      <a:r>
                        <a:rPr lang="zh-CN" altLang="en-US" dirty="0"/>
                        <a:t>签发后形成网上</a:t>
                      </a:r>
                      <a:r>
                        <a:rPr lang="zh-CN" altLang="en-US"/>
                        <a:t>银行证书，私</a:t>
                      </a:r>
                      <a:r>
                        <a:rPr lang="zh-CN" altLang="en-US" dirty="0"/>
                        <a:t>钥存放网上银行系统的签名验签服务器内</a:t>
                      </a:r>
                    </a:p>
                  </a:txBody>
                  <a:tcPr anchor="ctr"/>
                </a:tc>
                <a:extLst>
                  <a:ext uri="{0D108BD9-81ED-4DB2-BD59-A6C34878D82A}">
                    <a16:rowId xmlns:a16="http://schemas.microsoft.com/office/drawing/2014/main" val="2674661746"/>
                  </a:ext>
                </a:extLst>
              </a:tr>
              <a:tr h="1425556">
                <a:tc vMerge="1">
                  <a:txBody>
                    <a:bodyPr/>
                    <a:lstStyle/>
                    <a:p>
                      <a:pPr algn="ctr"/>
                      <a:r>
                        <a:rPr lang="en-US" altLang="zh-CN" dirty="0"/>
                        <a:t>3</a:t>
                      </a:r>
                      <a:endParaRPr lang="zh-CN" altLang="en-US" dirty="0"/>
                    </a:p>
                  </a:txBody>
                  <a:tcPr anchor="ctr"/>
                </a:tc>
                <a:tc>
                  <a:txBody>
                    <a:bodyPr/>
                    <a:lstStyle/>
                    <a:p>
                      <a:pPr algn="ctr"/>
                      <a:r>
                        <a:rPr lang="zh-CN" altLang="en-US" sz="1800" b="1" kern="1200" dirty="0">
                          <a:solidFill>
                            <a:srgbClr val="C00000"/>
                          </a:solidFill>
                          <a:latin typeface="+mn-lt"/>
                          <a:ea typeface="+mn-ea"/>
                          <a:cs typeface="+mn-cs"/>
                        </a:rPr>
                        <a:t>用户</a:t>
                      </a:r>
                      <a:r>
                        <a:rPr lang="zh-CN" altLang="en-US" dirty="0"/>
                        <a:t>签名密钥对</a:t>
                      </a:r>
                    </a:p>
                  </a:txBody>
                  <a:tcPr anchor="ctr"/>
                </a:tc>
                <a:tc>
                  <a:txBody>
                    <a:bodyPr/>
                    <a:lstStyle/>
                    <a:p>
                      <a:pPr algn="l"/>
                      <a:r>
                        <a:rPr lang="zh-CN" altLang="en-US" dirty="0"/>
                        <a:t>用户证书是用户合法性标识，用于用户身份鉴别、交易数据完整性保护和操作的不可否认。公钥由</a:t>
                      </a:r>
                      <a:r>
                        <a:rPr lang="en-US" altLang="zh-CN" dirty="0"/>
                        <a:t>CA </a:t>
                      </a:r>
                      <a:r>
                        <a:rPr lang="zh-CN" altLang="en-US" dirty="0"/>
                        <a:t>签发后形成用户证书，私钥存放在智能密码钥匙内</a:t>
                      </a:r>
                    </a:p>
                  </a:txBody>
                  <a:tcPr anchor="ctr"/>
                </a:tc>
                <a:extLst>
                  <a:ext uri="{0D108BD9-81ED-4DB2-BD59-A6C34878D82A}">
                    <a16:rowId xmlns:a16="http://schemas.microsoft.com/office/drawing/2014/main" val="101006992"/>
                  </a:ext>
                </a:extLst>
              </a:tr>
            </a:tbl>
          </a:graphicData>
        </a:graphic>
      </p:graphicFrame>
    </p:spTree>
    <p:extLst>
      <p:ext uri="{BB962C8B-B14F-4D97-AF65-F5344CB8AC3E}">
        <p14:creationId xmlns:p14="http://schemas.microsoft.com/office/powerpoint/2010/main" val="259116552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8344C-1384-3A60-EAA1-127424C90341}"/>
              </a:ext>
            </a:extLst>
          </p:cNvPr>
          <p:cNvSpPr>
            <a:spLocks noGrp="1"/>
          </p:cNvSpPr>
          <p:nvPr>
            <p:ph type="title"/>
          </p:nvPr>
        </p:nvSpPr>
        <p:spPr/>
        <p:txBody>
          <a:bodyPr/>
          <a:lstStyle/>
          <a:p>
            <a:r>
              <a:rPr lang="zh-CN" altLang="en-US" dirty="0"/>
              <a:t>网上银行系统的密码应用工作流程</a:t>
            </a:r>
          </a:p>
        </p:txBody>
      </p:sp>
      <p:pic>
        <p:nvPicPr>
          <p:cNvPr id="3" name="图片 2">
            <a:extLst>
              <a:ext uri="{FF2B5EF4-FFF2-40B4-BE49-F238E27FC236}">
                <a16:creationId xmlns:a16="http://schemas.microsoft.com/office/drawing/2014/main" id="{F4644D93-CBE9-4A81-8128-FF55BDF13510}"/>
              </a:ext>
            </a:extLst>
          </p:cNvPr>
          <p:cNvPicPr>
            <a:picLocks noChangeAspect="1"/>
          </p:cNvPicPr>
          <p:nvPr/>
        </p:nvPicPr>
        <p:blipFill rotWithShape="1">
          <a:blip r:embed="rId2">
            <a:extLst>
              <a:ext uri="{28A0092B-C50C-407E-A947-70E740481C1C}">
                <a14:useLocalDpi xmlns:a14="http://schemas.microsoft.com/office/drawing/2010/main" val="0"/>
              </a:ext>
            </a:extLst>
          </a:blip>
          <a:srcRect r="1439"/>
          <a:stretch/>
        </p:blipFill>
        <p:spPr>
          <a:xfrm>
            <a:off x="1606217" y="992849"/>
            <a:ext cx="8850389" cy="5152516"/>
          </a:xfrm>
          <a:prstGeom prst="rect">
            <a:avLst/>
          </a:prstGeom>
        </p:spPr>
      </p:pic>
    </p:spTree>
    <p:extLst>
      <p:ext uri="{BB962C8B-B14F-4D97-AF65-F5344CB8AC3E}">
        <p14:creationId xmlns:p14="http://schemas.microsoft.com/office/powerpoint/2010/main" val="53518044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9618C-4DB0-0308-DDF9-E4E675E5824E}"/>
              </a:ext>
            </a:extLst>
          </p:cNvPr>
          <p:cNvSpPr>
            <a:spLocks noGrp="1"/>
          </p:cNvSpPr>
          <p:nvPr>
            <p:ph type="title"/>
          </p:nvPr>
        </p:nvSpPr>
        <p:spPr/>
        <p:txBody>
          <a:bodyPr/>
          <a:lstStyle/>
          <a:p>
            <a:r>
              <a:rPr lang="zh-CN" altLang="en-US" dirty="0"/>
              <a:t>网上银行系统的密码应用工作流程</a:t>
            </a:r>
          </a:p>
        </p:txBody>
      </p:sp>
      <p:sp>
        <p:nvSpPr>
          <p:cNvPr id="3" name="文本框 2">
            <a:extLst>
              <a:ext uri="{FF2B5EF4-FFF2-40B4-BE49-F238E27FC236}">
                <a16:creationId xmlns:a16="http://schemas.microsoft.com/office/drawing/2014/main" id="{894EDB4C-81DD-6CED-370C-63E24DB44991}"/>
              </a:ext>
            </a:extLst>
          </p:cNvPr>
          <p:cNvSpPr txBox="1"/>
          <p:nvPr/>
        </p:nvSpPr>
        <p:spPr>
          <a:xfrm>
            <a:off x="463732" y="946765"/>
            <a:ext cx="11168742" cy="547842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① 链路建立</a:t>
            </a:r>
            <a:endParaRPr lang="en-US" altLang="zh-CN" sz="19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客户端通过安全浏览器与</a:t>
            </a:r>
            <a:r>
              <a:rPr lang="en-US" altLang="zh-CN" sz="1900" dirty="0">
                <a:latin typeface="+mn-ea"/>
                <a:ea typeface="+mn-ea"/>
              </a:rPr>
              <a:t>SSL VPN</a:t>
            </a:r>
            <a:r>
              <a:rPr lang="zh-CN" altLang="en-US" sz="1900" dirty="0">
                <a:latin typeface="+mn-ea"/>
                <a:ea typeface="+mn-ea"/>
              </a:rPr>
              <a:t>网关通过</a:t>
            </a:r>
            <a:r>
              <a:rPr lang="en-US" altLang="zh-CN" sz="1900" dirty="0">
                <a:latin typeface="+mn-ea"/>
                <a:ea typeface="+mn-ea"/>
              </a:rPr>
              <a:t>SSL</a:t>
            </a:r>
            <a:r>
              <a:rPr lang="zh-CN" altLang="en-US" sz="1900" dirty="0">
                <a:latin typeface="+mn-ea"/>
                <a:ea typeface="+mn-ea"/>
              </a:rPr>
              <a:t>协议</a:t>
            </a:r>
            <a:r>
              <a:rPr lang="zh-CN" altLang="en-US" sz="1900" b="1" dirty="0">
                <a:solidFill>
                  <a:srgbClr val="C00000"/>
                </a:solidFill>
                <a:latin typeface="+mn-ea"/>
                <a:ea typeface="+mn-ea"/>
              </a:rPr>
              <a:t>建立</a:t>
            </a:r>
            <a:r>
              <a:rPr lang="zh-CN" altLang="en-US" sz="1900" b="1">
                <a:solidFill>
                  <a:srgbClr val="C00000"/>
                </a:solidFill>
                <a:latin typeface="+mn-ea"/>
                <a:ea typeface="+mn-ea"/>
              </a:rPr>
              <a:t>安全通信链路</a:t>
            </a:r>
            <a:r>
              <a:rPr lang="zh-CN" altLang="en-US" sz="1900">
                <a:latin typeface="+mn-ea"/>
                <a:ea typeface="+mn-ea"/>
              </a:rPr>
              <a:t>，保障</a:t>
            </a:r>
            <a:r>
              <a:rPr lang="zh-CN" altLang="en-US" sz="1900" dirty="0">
                <a:latin typeface="+mn-ea"/>
                <a:ea typeface="+mn-ea"/>
              </a:rPr>
              <a:t>网上银行客户端与银行系统间</a:t>
            </a:r>
            <a:r>
              <a:rPr lang="zh-CN" altLang="en-US" sz="1900">
                <a:latin typeface="+mn-ea"/>
                <a:ea typeface="+mn-ea"/>
              </a:rPr>
              <a:t>通信安全，对</a:t>
            </a:r>
            <a:r>
              <a:rPr lang="zh-CN" altLang="en-US" sz="1900" dirty="0">
                <a:latin typeface="+mn-ea"/>
                <a:ea typeface="+mn-ea"/>
              </a:rPr>
              <a:t>用户提交的支付信息数据进行保密和完整性保护</a:t>
            </a: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② 身份鉴别</a:t>
            </a:r>
            <a:endParaRPr lang="en-US" altLang="zh-CN" sz="19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客户端使用用户名</a:t>
            </a:r>
            <a:r>
              <a:rPr lang="en-US" altLang="zh-CN" sz="1900" dirty="0">
                <a:latin typeface="+mn-ea"/>
                <a:ea typeface="+mn-ea"/>
              </a:rPr>
              <a:t>/</a:t>
            </a:r>
            <a:r>
              <a:rPr lang="zh-CN" altLang="en-US" sz="1900" dirty="0">
                <a:latin typeface="+mn-ea"/>
                <a:ea typeface="+mn-ea"/>
              </a:rPr>
              <a:t>口令配合动态令牌或智能密码钥匙与应用服务器完成</a:t>
            </a:r>
            <a:r>
              <a:rPr lang="zh-CN" altLang="en-US" sz="1900" b="1" dirty="0">
                <a:solidFill>
                  <a:srgbClr val="C00000"/>
                </a:solidFill>
                <a:latin typeface="+mn-ea"/>
                <a:ea typeface="+mn-ea"/>
              </a:rPr>
              <a:t>身份签别</a:t>
            </a:r>
            <a:r>
              <a:rPr lang="zh-CN" altLang="en-US" sz="1900" dirty="0">
                <a:latin typeface="+mn-ea"/>
                <a:ea typeface="+mn-ea"/>
              </a:rPr>
              <a:t>过程</a:t>
            </a: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③ 交易发起（客户端签名）</a:t>
            </a:r>
            <a:endParaRPr lang="en-US" altLang="zh-CN" sz="19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网上银行系统客户端和应用服务器</a:t>
            </a:r>
            <a:r>
              <a:rPr lang="zh-CN" altLang="en-US" sz="1900" b="1" dirty="0">
                <a:solidFill>
                  <a:srgbClr val="C00000"/>
                </a:solidFill>
                <a:latin typeface="+mn-ea"/>
                <a:ea typeface="+mn-ea"/>
              </a:rPr>
              <a:t>进行</a:t>
            </a:r>
            <a:r>
              <a:rPr lang="zh-CN" altLang="en-US" sz="1900" b="1">
                <a:solidFill>
                  <a:srgbClr val="C00000"/>
                </a:solidFill>
                <a:latin typeface="+mn-ea"/>
                <a:ea typeface="+mn-ea"/>
              </a:rPr>
              <a:t>交易</a:t>
            </a:r>
            <a:r>
              <a:rPr lang="zh-CN" altLang="en-US" sz="1900">
                <a:latin typeface="+mn-ea"/>
                <a:ea typeface="+mn-ea"/>
              </a:rPr>
              <a:t>时，调用</a:t>
            </a:r>
            <a:r>
              <a:rPr lang="zh-CN" altLang="en-US" sz="1900" dirty="0">
                <a:latin typeface="+mn-ea"/>
                <a:ea typeface="+mn-ea"/>
              </a:rPr>
              <a:t>智能密码钥匙对交易数据进行签名</a:t>
            </a: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④ 交易处理（网银系统与核心系统交互数据）</a:t>
            </a:r>
            <a:endParaRPr lang="en-US" altLang="zh-CN" sz="19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网上银行系统应用服务器收到客户端的交易数据和对应</a:t>
            </a:r>
            <a:r>
              <a:rPr lang="zh-CN" altLang="en-US" sz="1900">
                <a:latin typeface="+mn-ea"/>
                <a:ea typeface="+mn-ea"/>
              </a:rPr>
              <a:t>签名后，</a:t>
            </a:r>
            <a:r>
              <a:rPr lang="zh-CN" altLang="en-US" sz="1900" b="1">
                <a:solidFill>
                  <a:srgbClr val="C00000"/>
                </a:solidFill>
                <a:latin typeface="+mn-ea"/>
                <a:ea typeface="+mn-ea"/>
              </a:rPr>
              <a:t>与</a:t>
            </a:r>
            <a:r>
              <a:rPr lang="zh-CN" altLang="en-US" sz="1900" b="1" dirty="0">
                <a:solidFill>
                  <a:srgbClr val="C00000"/>
                </a:solidFill>
                <a:latin typeface="+mn-ea"/>
                <a:ea typeface="+mn-ea"/>
              </a:rPr>
              <a:t>银行核心系统交互应用</a:t>
            </a:r>
            <a:r>
              <a:rPr lang="zh-CN" altLang="en-US" sz="1900" b="1">
                <a:solidFill>
                  <a:srgbClr val="C00000"/>
                </a:solidFill>
                <a:latin typeface="+mn-ea"/>
                <a:ea typeface="+mn-ea"/>
              </a:rPr>
              <a:t>报文数据</a:t>
            </a:r>
            <a:r>
              <a:rPr lang="zh-CN" altLang="en-US" sz="1900">
                <a:latin typeface="+mn-ea"/>
                <a:ea typeface="+mn-ea"/>
              </a:rPr>
              <a:t>，其中</a:t>
            </a:r>
            <a:r>
              <a:rPr lang="zh-CN" altLang="en-US" sz="1900" dirty="0">
                <a:latin typeface="+mn-ea"/>
                <a:ea typeface="+mn-ea"/>
              </a:rPr>
              <a:t>调用金融数据密码机完成对应用报文的保密性和完整性保护</a:t>
            </a:r>
            <a:endParaRPr lang="en-US" altLang="zh-CN" sz="19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⑤ 交易结束（返回依据）</a:t>
            </a:r>
            <a:endParaRPr lang="en-US" altLang="zh-CN" sz="19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1900" dirty="0">
                <a:latin typeface="+mn-ea"/>
                <a:ea typeface="+mn-ea"/>
              </a:rPr>
              <a:t>网上银行系统应用服务器和银行核心系统交易</a:t>
            </a:r>
            <a:r>
              <a:rPr lang="zh-CN" altLang="en-US" sz="1900">
                <a:latin typeface="+mn-ea"/>
                <a:ea typeface="+mn-ea"/>
              </a:rPr>
              <a:t>完毕后，调用</a:t>
            </a:r>
            <a:r>
              <a:rPr lang="zh-CN" altLang="en-US" sz="1900" dirty="0">
                <a:latin typeface="+mn-ea"/>
                <a:ea typeface="+mn-ea"/>
              </a:rPr>
              <a:t>签名验签服务器对该笔交易</a:t>
            </a:r>
            <a:r>
              <a:rPr lang="zh-CN" altLang="en-US" sz="1900">
                <a:latin typeface="+mn-ea"/>
                <a:ea typeface="+mn-ea"/>
              </a:rPr>
              <a:t>进行签名，</a:t>
            </a:r>
            <a:r>
              <a:rPr lang="zh-CN" altLang="en-US" sz="1900" b="1">
                <a:solidFill>
                  <a:srgbClr val="C00000"/>
                </a:solidFill>
                <a:latin typeface="+mn-ea"/>
                <a:ea typeface="+mn-ea"/>
              </a:rPr>
              <a:t>发回客户端</a:t>
            </a:r>
            <a:r>
              <a:rPr lang="zh-CN" altLang="en-US" sz="1900">
                <a:latin typeface="+mn-ea"/>
                <a:ea typeface="+mn-ea"/>
              </a:rPr>
              <a:t>，作为</a:t>
            </a:r>
            <a:r>
              <a:rPr lang="zh-CN" altLang="en-US" sz="1900" dirty="0">
                <a:latin typeface="+mn-ea"/>
                <a:ea typeface="+mn-ea"/>
              </a:rPr>
              <a:t>该笔交易的</a:t>
            </a:r>
            <a:r>
              <a:rPr lang="zh-CN" altLang="en-US" sz="1900" b="1" dirty="0">
                <a:solidFill>
                  <a:srgbClr val="C00000"/>
                </a:solidFill>
                <a:latin typeface="+mn-ea"/>
                <a:ea typeface="+mn-ea"/>
              </a:rPr>
              <a:t>依据</a:t>
            </a:r>
            <a:endParaRPr lang="en-US" altLang="zh-CN" sz="1900" b="1" dirty="0">
              <a:solidFill>
                <a:srgbClr val="C00000"/>
              </a:solidFill>
              <a:latin typeface="+mn-ea"/>
              <a:ea typeface="+mn-ea"/>
            </a:endParaRPr>
          </a:p>
        </p:txBody>
      </p:sp>
    </p:spTree>
    <p:extLst>
      <p:ext uri="{BB962C8B-B14F-4D97-AF65-F5344CB8AC3E}">
        <p14:creationId xmlns:p14="http://schemas.microsoft.com/office/powerpoint/2010/main" val="148244449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5E579-1D42-E15F-1A02-81BE443DDE5F}"/>
              </a:ext>
            </a:extLst>
          </p:cNvPr>
          <p:cNvSpPr>
            <a:spLocks noGrp="1"/>
          </p:cNvSpPr>
          <p:nvPr>
            <p:ph type="title"/>
          </p:nvPr>
        </p:nvSpPr>
        <p:spPr/>
        <p:txBody>
          <a:bodyPr/>
          <a:lstStyle/>
          <a:p>
            <a:r>
              <a:rPr lang="zh-CN" altLang="en-US" dirty="0"/>
              <a:t>网上银行系统非对称密钥全生命周期</a:t>
            </a:r>
          </a:p>
        </p:txBody>
      </p:sp>
      <p:pic>
        <p:nvPicPr>
          <p:cNvPr id="4" name="图片 3">
            <a:extLst>
              <a:ext uri="{FF2B5EF4-FFF2-40B4-BE49-F238E27FC236}">
                <a16:creationId xmlns:a16="http://schemas.microsoft.com/office/drawing/2014/main" id="{3D0DA2B5-45BD-2B97-F5ED-D0A31294A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47543" y="310512"/>
            <a:ext cx="5296913" cy="6487693"/>
          </a:xfrm>
          <a:prstGeom prst="rect">
            <a:avLst/>
          </a:prstGeom>
        </p:spPr>
      </p:pic>
      <p:sp>
        <p:nvSpPr>
          <p:cNvPr id="3" name="矩形: 圆角 2">
            <a:extLst>
              <a:ext uri="{FF2B5EF4-FFF2-40B4-BE49-F238E27FC236}">
                <a16:creationId xmlns:a16="http://schemas.microsoft.com/office/drawing/2014/main" id="{D7A52FED-991F-9BA0-A5E8-091FBABFC920}"/>
              </a:ext>
            </a:extLst>
          </p:cNvPr>
          <p:cNvSpPr/>
          <p:nvPr/>
        </p:nvSpPr>
        <p:spPr>
          <a:xfrm>
            <a:off x="3628146" y="2373149"/>
            <a:ext cx="604599" cy="1005572"/>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3079C9AF-D03C-3BB4-54AC-B2B2FF4F79C3}"/>
              </a:ext>
            </a:extLst>
          </p:cNvPr>
          <p:cNvSpPr/>
          <p:nvPr/>
        </p:nvSpPr>
        <p:spPr>
          <a:xfrm>
            <a:off x="5673569" y="3435386"/>
            <a:ext cx="569559" cy="874811"/>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92B29FB1-7B71-7A1A-C01A-BF85EFDFB5EC}"/>
              </a:ext>
            </a:extLst>
          </p:cNvPr>
          <p:cNvSpPr/>
          <p:nvPr/>
        </p:nvSpPr>
        <p:spPr>
          <a:xfrm>
            <a:off x="3606024" y="4332318"/>
            <a:ext cx="604599" cy="830957"/>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47D45DA-FDE2-DC97-A39A-935BDC34FF00}"/>
              </a:ext>
            </a:extLst>
          </p:cNvPr>
          <p:cNvSpPr/>
          <p:nvPr/>
        </p:nvSpPr>
        <p:spPr>
          <a:xfrm>
            <a:off x="5673569" y="5197819"/>
            <a:ext cx="569559" cy="874811"/>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D63D7A4B-2101-B31F-378C-EA541D92563E}"/>
              </a:ext>
            </a:extLst>
          </p:cNvPr>
          <p:cNvSpPr/>
          <p:nvPr/>
        </p:nvSpPr>
        <p:spPr>
          <a:xfrm>
            <a:off x="5673569" y="1475228"/>
            <a:ext cx="569559" cy="874811"/>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extLst>
      <p:ext uri="{BB962C8B-B14F-4D97-AF65-F5344CB8AC3E}">
        <p14:creationId xmlns:p14="http://schemas.microsoft.com/office/powerpoint/2010/main" val="152617970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密码应用技术框架</a:t>
            </a:r>
          </a:p>
        </p:txBody>
      </p:sp>
      <p:pic>
        <p:nvPicPr>
          <p:cNvPr id="3" name="图片 2">
            <a:extLst>
              <a:ext uri="{FF2B5EF4-FFF2-40B4-BE49-F238E27FC236}">
                <a16:creationId xmlns:a16="http://schemas.microsoft.com/office/drawing/2014/main" id="{6FEDA9FC-59F0-652F-ED49-0F575B74B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77" y="877397"/>
            <a:ext cx="8808647" cy="5362587"/>
          </a:xfrm>
          <a:prstGeom prst="rect">
            <a:avLst/>
          </a:prstGeom>
        </p:spPr>
      </p:pic>
      <p:sp>
        <p:nvSpPr>
          <p:cNvPr id="4" name="文本框 3">
            <a:extLst>
              <a:ext uri="{FF2B5EF4-FFF2-40B4-BE49-F238E27FC236}">
                <a16:creationId xmlns:a16="http://schemas.microsoft.com/office/drawing/2014/main" id="{6C22360B-0E8D-8239-7040-5698E7215276}"/>
              </a:ext>
            </a:extLst>
          </p:cNvPr>
          <p:cNvSpPr txBox="1"/>
          <p:nvPr/>
        </p:nvSpPr>
        <p:spPr>
          <a:xfrm>
            <a:off x="293936" y="6361353"/>
            <a:ext cx="11624038"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ea typeface="Heiti SC Light" charset="-122"/>
              </a:rPr>
              <a:t>出处：霍炜，郭启全，马原</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商用密码应用与安全性评估，电子工业出版社，</a:t>
            </a:r>
            <a:r>
              <a:rPr kumimoji="1" lang="en-US" altLang="zh-CN" b="1" dirty="0">
                <a:solidFill>
                  <a:schemeClr val="accent1"/>
                </a:solidFill>
                <a:ea typeface="Heiti SC Light" charset="-122"/>
              </a:rPr>
              <a:t>2020</a:t>
            </a:r>
            <a:r>
              <a:rPr kumimoji="1" lang="zh-CN" altLang="en-US" b="1" dirty="0">
                <a:solidFill>
                  <a:schemeClr val="accent1"/>
                </a:solidFill>
                <a:ea typeface="Heiti SC Light" charset="-122"/>
              </a:rPr>
              <a:t>年</a:t>
            </a:r>
            <a:r>
              <a:rPr kumimoji="1" lang="en-US" altLang="zh-CN" b="1" dirty="0">
                <a:solidFill>
                  <a:schemeClr val="accent1"/>
                </a:solidFill>
                <a:ea typeface="Heiti SC Light" charset="-122"/>
              </a:rPr>
              <a:t>4</a:t>
            </a:r>
            <a:r>
              <a:rPr kumimoji="1" lang="zh-CN" altLang="en-US" b="1" dirty="0">
                <a:solidFill>
                  <a:schemeClr val="accent1"/>
                </a:solidFill>
                <a:ea typeface="Heiti SC Light" charset="-122"/>
              </a:rPr>
              <a:t>月</a:t>
            </a:r>
            <a:r>
              <a:rPr kumimoji="1" lang="en-US" altLang="zh-CN" b="1" dirty="0">
                <a:solidFill>
                  <a:schemeClr val="accent1"/>
                </a:solidFill>
                <a:ea typeface="Heiti SC Light" charset="-122"/>
              </a:rPr>
              <a:t>.</a:t>
            </a:r>
          </a:p>
        </p:txBody>
      </p:sp>
    </p:spTree>
    <p:extLst>
      <p:ext uri="{BB962C8B-B14F-4D97-AF65-F5344CB8AC3E}">
        <p14:creationId xmlns:p14="http://schemas.microsoft.com/office/powerpoint/2010/main" val="10556226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密码应用中的安全性问题</a:t>
            </a:r>
          </a:p>
        </p:txBody>
      </p:sp>
      <p:pic>
        <p:nvPicPr>
          <p:cNvPr id="9" name="图片 8"/>
          <p:cNvPicPr>
            <a:picLocks noChangeAspect="1"/>
          </p:cNvPicPr>
          <p:nvPr/>
        </p:nvPicPr>
        <p:blipFill rotWithShape="1">
          <a:blip r:embed="rId3" cstate="hqprint">
            <a:alphaModFix amt="20000"/>
          </a:blip>
          <a:srcRect/>
          <a:stretch>
            <a:fillRect/>
          </a:stretch>
        </p:blipFill>
        <p:spPr>
          <a:xfrm>
            <a:off x="660400" y="1156920"/>
            <a:ext cx="10858500" cy="2145080"/>
          </a:xfrm>
          <a:prstGeom prst="rect">
            <a:avLst/>
          </a:prstGeom>
        </p:spPr>
      </p:pic>
      <p:sp>
        <p:nvSpPr>
          <p:cNvPr id="10" name="椭圆 9"/>
          <p:cNvSpPr/>
          <p:nvPr/>
        </p:nvSpPr>
        <p:spPr>
          <a:xfrm>
            <a:off x="2262551" y="2786184"/>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11" name="椭圆 10"/>
          <p:cNvSpPr/>
          <p:nvPr/>
        </p:nvSpPr>
        <p:spPr>
          <a:xfrm>
            <a:off x="5586043" y="2786184"/>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12" name="椭圆 11"/>
          <p:cNvSpPr/>
          <p:nvPr/>
        </p:nvSpPr>
        <p:spPr>
          <a:xfrm>
            <a:off x="8909536" y="2786184"/>
            <a:ext cx="1031631" cy="103163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03</a:t>
            </a:r>
            <a:endParaRPr lang="zh-CN" altLang="en-US" sz="2400" dirty="0"/>
          </a:p>
        </p:txBody>
      </p:sp>
      <p:sp>
        <p:nvSpPr>
          <p:cNvPr id="13" name="文本框 12"/>
          <p:cNvSpPr txBox="1"/>
          <p:nvPr/>
        </p:nvSpPr>
        <p:spPr>
          <a:xfrm>
            <a:off x="1357559" y="4510063"/>
            <a:ext cx="2841614" cy="1340880"/>
          </a:xfrm>
          <a:prstGeom prst="rect">
            <a:avLst/>
          </a:prstGeom>
          <a:noFill/>
        </p:spPr>
        <p:txBody>
          <a:bodyPr wrap="square" rtlCol="0">
            <a:spAutoFit/>
          </a:bodyPr>
          <a:lstStyle/>
          <a:p>
            <a:pPr algn="just" eaLnBrk="1" hangingPunct="1">
              <a:lnSpc>
                <a:spcPct val="130000"/>
              </a:lnSpc>
            </a:pPr>
            <a:r>
              <a:rPr lang="zh-CN" altLang="en-US" sz="1600" dirty="0"/>
              <a:t>只有被上层</a:t>
            </a:r>
            <a:r>
              <a:rPr lang="zh-CN" altLang="en-US" sz="1600"/>
              <a:t>应用调用，密码</a:t>
            </a:r>
            <a:r>
              <a:rPr lang="zh-CN" altLang="en-US" sz="1600" dirty="0"/>
              <a:t>才能发挥作用。如果为节省资源或贪图便利而忽视</a:t>
            </a:r>
            <a:r>
              <a:rPr lang="zh-CN" altLang="en-US" sz="1600"/>
              <a:t>密码技术，则</a:t>
            </a:r>
            <a:r>
              <a:rPr lang="zh-CN" altLang="en-US" sz="1600" dirty="0"/>
              <a:t>系统毫无安全性可言</a:t>
            </a:r>
          </a:p>
        </p:txBody>
      </p:sp>
      <p:sp>
        <p:nvSpPr>
          <p:cNvPr id="20" name="文本框 19"/>
          <p:cNvSpPr txBox="1"/>
          <p:nvPr/>
        </p:nvSpPr>
        <p:spPr>
          <a:xfrm>
            <a:off x="1450309" y="3925412"/>
            <a:ext cx="2656114" cy="525657"/>
          </a:xfrm>
          <a:prstGeom prst="rect">
            <a:avLst/>
          </a:prstGeom>
          <a:noFill/>
        </p:spPr>
        <p:txBody>
          <a:bodyPr wrap="square" rtlCol="0">
            <a:spAutoFit/>
          </a:bodyPr>
          <a:lstStyle/>
          <a:p>
            <a:pPr algn="ctr">
              <a:lnSpc>
                <a:spcPct val="130000"/>
              </a:lnSpc>
            </a:pPr>
            <a:r>
              <a:rPr lang="zh-CN" altLang="en-US" sz="2400" b="1" spc="300" dirty="0">
                <a:solidFill>
                  <a:schemeClr val="accent1"/>
                </a:solidFill>
                <a:latin typeface="微软雅黑" panose="020B0503020204020204" pitchFamily="34" charset="-122"/>
                <a:ea typeface="微软雅黑" panose="020B0503020204020204" pitchFamily="34" charset="-122"/>
              </a:rPr>
              <a:t>密码技术被弃用</a:t>
            </a:r>
          </a:p>
        </p:txBody>
      </p:sp>
      <p:sp>
        <p:nvSpPr>
          <p:cNvPr id="21" name="文本框 20"/>
          <p:cNvSpPr txBox="1"/>
          <p:nvPr/>
        </p:nvSpPr>
        <p:spPr>
          <a:xfrm>
            <a:off x="4675193" y="4510063"/>
            <a:ext cx="2841614" cy="1340880"/>
          </a:xfrm>
          <a:prstGeom prst="rect">
            <a:avLst/>
          </a:prstGeom>
          <a:noFill/>
        </p:spPr>
        <p:txBody>
          <a:bodyPr wrap="square" rtlCol="0">
            <a:spAutoFit/>
          </a:bodyPr>
          <a:lstStyle/>
          <a:p>
            <a:pPr algn="just" eaLnBrk="1" hangingPunct="1">
              <a:lnSpc>
                <a:spcPct val="130000"/>
              </a:lnSpc>
            </a:pPr>
            <a:r>
              <a:rPr lang="zh-CN" altLang="en-US" sz="1600" dirty="0"/>
              <a:t>若不严格执行密码标准、不规范调用</a:t>
            </a:r>
            <a:r>
              <a:rPr lang="zh-CN" altLang="en-US" sz="1600"/>
              <a:t>密码技术，将</a:t>
            </a:r>
            <a:r>
              <a:rPr lang="zh-CN" altLang="en-US" sz="1600" dirty="0"/>
              <a:t>出现</a:t>
            </a:r>
            <a:r>
              <a:rPr lang="zh-CN" altLang="en-US" sz="1600"/>
              <a:t>安全漏洞，例如</a:t>
            </a:r>
            <a:r>
              <a:rPr lang="zh-CN" altLang="en-US" sz="1600" dirty="0"/>
              <a:t>擅自修改数据接口与数据格式、简化密码协议等</a:t>
            </a:r>
          </a:p>
        </p:txBody>
      </p:sp>
      <p:sp>
        <p:nvSpPr>
          <p:cNvPr id="22" name="文本框 21"/>
          <p:cNvSpPr txBox="1"/>
          <p:nvPr/>
        </p:nvSpPr>
        <p:spPr>
          <a:xfrm>
            <a:off x="4767943" y="3925412"/>
            <a:ext cx="2656114" cy="525657"/>
          </a:xfrm>
          <a:prstGeom prst="rect">
            <a:avLst/>
          </a:prstGeom>
          <a:noFill/>
        </p:spPr>
        <p:txBody>
          <a:bodyPr wrap="square" rtlCol="0">
            <a:spAutoFit/>
          </a:bodyPr>
          <a:lstStyle/>
          <a:p>
            <a:pPr algn="ctr">
              <a:lnSpc>
                <a:spcPct val="130000"/>
              </a:lnSpc>
            </a:pPr>
            <a:r>
              <a:rPr lang="zh-CN" altLang="en-US" sz="2400" b="1" spc="300" dirty="0">
                <a:solidFill>
                  <a:schemeClr val="accent1"/>
                </a:solidFill>
                <a:latin typeface="微软雅黑" panose="020B0503020204020204" pitchFamily="34" charset="-122"/>
                <a:ea typeface="微软雅黑" panose="020B0503020204020204" pitchFamily="34" charset="-122"/>
              </a:rPr>
              <a:t>密码技术被乱用</a:t>
            </a:r>
          </a:p>
        </p:txBody>
      </p:sp>
      <p:sp>
        <p:nvSpPr>
          <p:cNvPr id="23" name="文本框 22"/>
          <p:cNvSpPr txBox="1"/>
          <p:nvPr/>
        </p:nvSpPr>
        <p:spPr>
          <a:xfrm>
            <a:off x="8025928" y="4510063"/>
            <a:ext cx="2841614" cy="1340880"/>
          </a:xfrm>
          <a:prstGeom prst="rect">
            <a:avLst/>
          </a:prstGeom>
          <a:noFill/>
        </p:spPr>
        <p:txBody>
          <a:bodyPr wrap="square" rtlCol="0">
            <a:spAutoFit/>
          </a:bodyPr>
          <a:lstStyle/>
          <a:p>
            <a:pPr algn="just" eaLnBrk="1" hangingPunct="1">
              <a:lnSpc>
                <a:spcPct val="130000"/>
              </a:lnSpc>
            </a:pPr>
            <a:r>
              <a:rPr lang="zh-CN" altLang="en-US" sz="1600" dirty="0"/>
              <a:t>错误调用</a:t>
            </a:r>
            <a:r>
              <a:rPr lang="zh-CN" altLang="en-US" sz="1600"/>
              <a:t>密码技术，可能</a:t>
            </a:r>
            <a:r>
              <a:rPr lang="zh-CN" altLang="en-US" sz="1600" dirty="0"/>
              <a:t>产生</a:t>
            </a:r>
            <a:r>
              <a:rPr lang="zh-CN" altLang="en-US" sz="1600"/>
              <a:t>安全漏洞，例如</a:t>
            </a:r>
            <a:r>
              <a:rPr lang="zh-CN" altLang="en-US" sz="1600" dirty="0"/>
              <a:t>颠倒明文密钥位置、使用不安全的密码算法、使用不安全的随机数发生器等</a:t>
            </a:r>
          </a:p>
        </p:txBody>
      </p:sp>
      <p:sp>
        <p:nvSpPr>
          <p:cNvPr id="24" name="文本框 23"/>
          <p:cNvSpPr txBox="1"/>
          <p:nvPr/>
        </p:nvSpPr>
        <p:spPr>
          <a:xfrm>
            <a:off x="8118678" y="3925412"/>
            <a:ext cx="2656114" cy="525657"/>
          </a:xfrm>
          <a:prstGeom prst="rect">
            <a:avLst/>
          </a:prstGeom>
          <a:noFill/>
        </p:spPr>
        <p:txBody>
          <a:bodyPr wrap="square" rtlCol="0">
            <a:spAutoFit/>
          </a:bodyPr>
          <a:lstStyle/>
          <a:p>
            <a:pPr algn="ctr">
              <a:lnSpc>
                <a:spcPct val="130000"/>
              </a:lnSpc>
            </a:pPr>
            <a:r>
              <a:rPr lang="zh-CN" altLang="en-US" sz="2400" b="1" spc="300" dirty="0">
                <a:solidFill>
                  <a:schemeClr val="accent1"/>
                </a:solidFill>
                <a:latin typeface="微软雅黑" panose="020B0503020204020204" pitchFamily="34" charset="-122"/>
              </a:rPr>
              <a:t>密码技术被误用</a:t>
            </a:r>
          </a:p>
        </p:txBody>
      </p:sp>
      <p:sp>
        <p:nvSpPr>
          <p:cNvPr id="25" name="矩形 24"/>
          <p:cNvSpPr/>
          <p:nvPr/>
        </p:nvSpPr>
        <p:spPr>
          <a:xfrm>
            <a:off x="660400" y="1003300"/>
            <a:ext cx="10858500" cy="153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2423882" y="6041151"/>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767441" y="6041151"/>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096794" y="6041151"/>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2D989C5-6E0E-596B-C22C-2E59ABC47651}"/>
              </a:ext>
            </a:extLst>
          </p:cNvPr>
          <p:cNvSpPr txBox="1"/>
          <p:nvPr/>
        </p:nvSpPr>
        <p:spPr>
          <a:xfrm>
            <a:off x="993126" y="1526347"/>
            <a:ext cx="10058035" cy="853567"/>
          </a:xfrm>
          <a:prstGeom prst="rect">
            <a:avLst/>
          </a:prstGeom>
          <a:noFill/>
        </p:spPr>
        <p:txBody>
          <a:bodyPr wrap="square" rtlCol="0">
            <a:spAutoFit/>
          </a:bodyPr>
          <a:lstStyle/>
          <a:p>
            <a:pPr algn="ctr" eaLnBrk="1" hangingPunct="1">
              <a:lnSpc>
                <a:spcPct val="130000"/>
              </a:lnSpc>
            </a:pPr>
            <a:r>
              <a:rPr lang="zh-CN" altLang="en-US" sz="2000" b="1" spc="300" dirty="0">
                <a:solidFill>
                  <a:schemeClr val="accent1"/>
                </a:solidFill>
                <a:latin typeface="微软雅黑" panose="020B0503020204020204" pitchFamily="34" charset="-122"/>
                <a:ea typeface="微软雅黑" panose="020B0503020204020204" pitchFamily="34" charset="-122"/>
              </a:rPr>
              <a:t>实际</a:t>
            </a:r>
            <a:r>
              <a:rPr lang="zh-CN" altLang="en-US" sz="2000" b="1" spc="300">
                <a:solidFill>
                  <a:schemeClr val="accent1"/>
                </a:solidFill>
                <a:latin typeface="微软雅黑" panose="020B0503020204020204" pitchFamily="34" charset="-122"/>
                <a:ea typeface="微软雅黑" panose="020B0503020204020204" pitchFamily="34" charset="-122"/>
              </a:rPr>
              <a:t>应用中，密码</a:t>
            </a:r>
            <a:r>
              <a:rPr lang="zh-CN" altLang="en-US" sz="2000" b="1" spc="300" dirty="0">
                <a:solidFill>
                  <a:schemeClr val="accent1"/>
                </a:solidFill>
                <a:latin typeface="微软雅黑" panose="020B0503020204020204" pitchFamily="34" charset="-122"/>
                <a:ea typeface="微软雅黑" panose="020B0503020204020204" pitchFamily="34" charset="-122"/>
              </a:rPr>
              <a:t>应用系统的安全性可能得不到</a:t>
            </a:r>
            <a:r>
              <a:rPr lang="zh-CN" altLang="en-US" sz="2000" b="1" spc="300">
                <a:solidFill>
                  <a:schemeClr val="accent1"/>
                </a:solidFill>
                <a:latin typeface="微软雅黑" panose="020B0503020204020204" pitchFamily="34" charset="-122"/>
                <a:ea typeface="微软雅黑" panose="020B0503020204020204" pitchFamily="34" charset="-122"/>
              </a:rPr>
              <a:t>有效保障，甚至</a:t>
            </a:r>
            <a:r>
              <a:rPr lang="zh-CN" altLang="en-US" sz="2000" b="1" spc="300" dirty="0">
                <a:solidFill>
                  <a:schemeClr val="accent1"/>
                </a:solidFill>
                <a:latin typeface="微软雅黑" panose="020B0503020204020204" pitchFamily="34" charset="-122"/>
                <a:ea typeface="微软雅黑" panose="020B0503020204020204" pitchFamily="34" charset="-122"/>
              </a:rPr>
              <a:t>一些不合规、不安全的密码产品和实现还会遭受攻击者的入侵</a:t>
            </a:r>
            <a:r>
              <a:rPr lang="zh-CN" altLang="en-US" sz="2000" b="1" spc="300">
                <a:solidFill>
                  <a:schemeClr val="accent1"/>
                </a:solidFill>
                <a:latin typeface="微软雅黑" panose="020B0503020204020204" pitchFamily="34" charset="-122"/>
                <a:ea typeface="微软雅黑" panose="020B0503020204020204" pitchFamily="34" charset="-122"/>
              </a:rPr>
              <a:t>和破坏，其</a:t>
            </a:r>
            <a:r>
              <a:rPr lang="zh-CN" altLang="en-US" sz="2000" b="1" spc="300" dirty="0">
                <a:solidFill>
                  <a:schemeClr val="accent1"/>
                </a:solidFill>
                <a:latin typeface="微软雅黑" panose="020B0503020204020204" pitchFamily="34" charset="-122"/>
                <a:ea typeface="微软雅黑" panose="020B0503020204020204" pitchFamily="34" charset="-122"/>
              </a:rPr>
              <a:t>原因可能是：</a:t>
            </a:r>
          </a:p>
        </p:txBody>
      </p:sp>
      <p:sp>
        <p:nvSpPr>
          <p:cNvPr id="7" name="文本框 6">
            <a:extLst>
              <a:ext uri="{FF2B5EF4-FFF2-40B4-BE49-F238E27FC236}">
                <a16:creationId xmlns:a16="http://schemas.microsoft.com/office/drawing/2014/main" id="{F64BA6BF-769A-8062-EC33-A2EA744AD904}"/>
              </a:ext>
            </a:extLst>
          </p:cNvPr>
          <p:cNvSpPr txBox="1"/>
          <p:nvPr/>
        </p:nvSpPr>
        <p:spPr>
          <a:xfrm>
            <a:off x="293936" y="6361353"/>
            <a:ext cx="11624038"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ea typeface="Heiti SC Light" charset="-122"/>
              </a:rPr>
              <a:t>出处：霍炜， 郭启全， 马原</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商用密码应用与安全性评估，</a:t>
            </a:r>
            <a:r>
              <a:rPr kumimoji="1" lang="en-US" altLang="zh-CN" b="1" dirty="0">
                <a:solidFill>
                  <a:schemeClr val="accent1"/>
                </a:solidFill>
                <a:ea typeface="Heiti SC Light" charset="-122"/>
              </a:rPr>
              <a:t> </a:t>
            </a:r>
            <a:r>
              <a:rPr kumimoji="1" lang="zh-CN" altLang="en-US" b="1" dirty="0">
                <a:solidFill>
                  <a:schemeClr val="accent1"/>
                </a:solidFill>
                <a:ea typeface="Heiti SC Light" charset="-122"/>
              </a:rPr>
              <a:t>电子工业出版社， </a:t>
            </a:r>
            <a:r>
              <a:rPr kumimoji="1" lang="en-US" altLang="zh-CN" b="1" dirty="0">
                <a:solidFill>
                  <a:schemeClr val="accent1"/>
                </a:solidFill>
                <a:ea typeface="Heiti SC Light" charset="-122"/>
              </a:rPr>
              <a:t>2020</a:t>
            </a:r>
            <a:r>
              <a:rPr kumimoji="1" lang="zh-CN" altLang="en-US" b="1" dirty="0">
                <a:solidFill>
                  <a:schemeClr val="accent1"/>
                </a:solidFill>
                <a:ea typeface="Heiti SC Light" charset="-122"/>
              </a:rPr>
              <a:t>年</a:t>
            </a:r>
            <a:r>
              <a:rPr kumimoji="1" lang="en-US" altLang="zh-CN" b="1" dirty="0">
                <a:solidFill>
                  <a:schemeClr val="accent1"/>
                </a:solidFill>
                <a:ea typeface="Heiti SC Light" charset="-122"/>
              </a:rPr>
              <a:t>4</a:t>
            </a:r>
            <a:r>
              <a:rPr kumimoji="1" lang="zh-CN" altLang="en-US" b="1" dirty="0">
                <a:solidFill>
                  <a:schemeClr val="accent1"/>
                </a:solidFill>
                <a:ea typeface="Heiti SC Light" charset="-122"/>
              </a:rPr>
              <a:t>月</a:t>
            </a:r>
            <a:r>
              <a:rPr kumimoji="1" lang="en-US" altLang="zh-CN" b="1" dirty="0">
                <a:solidFill>
                  <a:schemeClr val="accent1"/>
                </a:solidFill>
                <a:ea typeface="Heiti SC Light" charset="-122"/>
              </a:rPr>
              <a:t>.</a:t>
            </a:r>
          </a:p>
        </p:txBody>
      </p:sp>
    </p:spTree>
    <p:extLst>
      <p:ext uri="{BB962C8B-B14F-4D97-AF65-F5344CB8AC3E}">
        <p14:creationId xmlns:p14="http://schemas.microsoft.com/office/powerpoint/2010/main" val="411350696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E1300-3446-DFA8-E026-5EF4E164C416}"/>
              </a:ext>
            </a:extLst>
          </p:cNvPr>
          <p:cNvSpPr>
            <a:spLocks noGrp="1"/>
          </p:cNvSpPr>
          <p:nvPr>
            <p:ph type="title"/>
          </p:nvPr>
        </p:nvSpPr>
        <p:spPr>
          <a:xfrm>
            <a:off x="577850" y="249067"/>
            <a:ext cx="8643848" cy="480131"/>
          </a:xfrm>
        </p:spPr>
        <p:txBody>
          <a:bodyPr/>
          <a:lstStyle/>
          <a:p>
            <a:r>
              <a:rPr lang="zh-CN" altLang="en-US" dirty="0"/>
              <a:t>密码应用中的安全性问题</a:t>
            </a:r>
            <a:r>
              <a:rPr lang="en-US" altLang="zh-CN" dirty="0"/>
              <a:t>1</a:t>
            </a:r>
            <a:r>
              <a:rPr lang="zh-CN" altLang="en-US" dirty="0"/>
              <a:t>：密码技术被弃用</a:t>
            </a:r>
          </a:p>
        </p:txBody>
      </p:sp>
      <p:sp>
        <p:nvSpPr>
          <p:cNvPr id="3" name="文本框 2">
            <a:extLst>
              <a:ext uri="{FF2B5EF4-FFF2-40B4-BE49-F238E27FC236}">
                <a16:creationId xmlns:a16="http://schemas.microsoft.com/office/drawing/2014/main" id="{574172DC-6591-7BDE-42F7-94E677F02FDF}"/>
              </a:ext>
            </a:extLst>
          </p:cNvPr>
          <p:cNvSpPr txBox="1"/>
          <p:nvPr/>
        </p:nvSpPr>
        <p:spPr>
          <a:xfrm>
            <a:off x="485854" y="1514578"/>
            <a:ext cx="5632268" cy="363176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只有被上层应用调用，密码技术才能有机会发挥作用</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如果</a:t>
            </a:r>
            <a:r>
              <a:rPr lang="zh-CN" altLang="en-US" sz="2000" dirty="0">
                <a:latin typeface="+mn-ea"/>
                <a:ea typeface="+mn-ea"/>
              </a:rPr>
              <a:t>信息系统应用开发商对密码在安全防护中的</a:t>
            </a:r>
            <a:r>
              <a:rPr lang="zh-CN" altLang="en-US" sz="2000" b="1" dirty="0">
                <a:solidFill>
                  <a:srgbClr val="C00000"/>
                </a:solidFill>
                <a:latin typeface="+mn-ea"/>
                <a:ea typeface="+mn-ea"/>
              </a:rPr>
              <a:t>重要地位缺乏认识</a:t>
            </a:r>
            <a:r>
              <a:rPr lang="zh-CN" altLang="en-US" sz="2000" dirty="0">
                <a:latin typeface="+mn-ea"/>
                <a:ea typeface="+mn-ea"/>
              </a:rPr>
              <a:t>：</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为节省资源或贪图便利，在开发工作中故意</a:t>
            </a:r>
            <a:r>
              <a:rPr lang="zh-CN" altLang="en-US" sz="2000" b="1" dirty="0">
                <a:solidFill>
                  <a:srgbClr val="C00000"/>
                </a:solidFill>
                <a:latin typeface="+mn-ea"/>
                <a:ea typeface="+mn-ea"/>
              </a:rPr>
              <a:t>忽视密码技术</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那么此类应用中信息的保密性、信息来源的真实性、数据的完整性和行为的不可否认性等必然会</a:t>
            </a:r>
            <a:r>
              <a:rPr lang="zh-CN" altLang="en-US" sz="2000" b="1" dirty="0">
                <a:solidFill>
                  <a:srgbClr val="C00000"/>
                </a:solidFill>
                <a:latin typeface="+mn-ea"/>
                <a:ea typeface="+mn-ea"/>
              </a:rPr>
              <a:t>缺乏</a:t>
            </a:r>
            <a:r>
              <a:rPr lang="zh-CN" altLang="en-US" sz="2000" dirty="0">
                <a:latin typeface="+mn-ea"/>
                <a:ea typeface="+mn-ea"/>
              </a:rPr>
              <a:t>相应密码算法、协议的支撑，整个系统会毫无安全性可言</a:t>
            </a:r>
            <a:endParaRPr lang="en-US" altLang="zh-CN" sz="2000" dirty="0">
              <a:latin typeface="+mn-ea"/>
              <a:ea typeface="+mn-ea"/>
            </a:endParaRPr>
          </a:p>
        </p:txBody>
      </p:sp>
      <p:pic>
        <p:nvPicPr>
          <p:cNvPr id="9" name="图片 8">
            <a:extLst>
              <a:ext uri="{FF2B5EF4-FFF2-40B4-BE49-F238E27FC236}">
                <a16:creationId xmlns:a16="http://schemas.microsoft.com/office/drawing/2014/main" id="{B6070271-6248-9F7B-89EC-501692874184}"/>
              </a:ext>
            </a:extLst>
          </p:cNvPr>
          <p:cNvPicPr>
            <a:picLocks noChangeAspect="1"/>
          </p:cNvPicPr>
          <p:nvPr/>
        </p:nvPicPr>
        <p:blipFill>
          <a:blip r:embed="rId2"/>
          <a:stretch>
            <a:fillRect/>
          </a:stretch>
        </p:blipFill>
        <p:spPr>
          <a:xfrm>
            <a:off x="6883963" y="1676400"/>
            <a:ext cx="4352925" cy="3505200"/>
          </a:xfrm>
          <a:prstGeom prst="rect">
            <a:avLst/>
          </a:prstGeom>
        </p:spPr>
      </p:pic>
    </p:spTree>
    <p:extLst>
      <p:ext uri="{BB962C8B-B14F-4D97-AF65-F5344CB8AC3E}">
        <p14:creationId xmlns:p14="http://schemas.microsoft.com/office/powerpoint/2010/main" val="294802221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E1300-3446-DFA8-E026-5EF4E164C416}"/>
              </a:ext>
            </a:extLst>
          </p:cNvPr>
          <p:cNvSpPr>
            <a:spLocks noGrp="1"/>
          </p:cNvSpPr>
          <p:nvPr>
            <p:ph type="title"/>
          </p:nvPr>
        </p:nvSpPr>
        <p:spPr>
          <a:xfrm>
            <a:off x="577850" y="249067"/>
            <a:ext cx="8643848" cy="480131"/>
          </a:xfrm>
        </p:spPr>
        <p:txBody>
          <a:bodyPr/>
          <a:lstStyle/>
          <a:p>
            <a:r>
              <a:rPr lang="zh-CN" altLang="en-US" dirty="0"/>
              <a:t>密码应用中的安全性问题</a:t>
            </a:r>
            <a:r>
              <a:rPr lang="en-US" altLang="zh-CN" dirty="0"/>
              <a:t>2</a:t>
            </a:r>
            <a:r>
              <a:rPr lang="zh-CN" altLang="en-US" dirty="0"/>
              <a:t>：密码技术被乱用</a:t>
            </a:r>
          </a:p>
        </p:txBody>
      </p:sp>
      <p:sp>
        <p:nvSpPr>
          <p:cNvPr id="3" name="文本框 2">
            <a:extLst>
              <a:ext uri="{FF2B5EF4-FFF2-40B4-BE49-F238E27FC236}">
                <a16:creationId xmlns:a16="http://schemas.microsoft.com/office/drawing/2014/main" id="{1B9652DF-52E7-2D6E-2B6E-A3A0A60F737C}"/>
              </a:ext>
            </a:extLst>
          </p:cNvPr>
          <p:cNvSpPr txBox="1"/>
          <p:nvPr/>
        </p:nvSpPr>
        <p:spPr>
          <a:xfrm>
            <a:off x="463732" y="946765"/>
            <a:ext cx="11168742" cy="5221942"/>
          </a:xfrm>
          <a:prstGeom prst="rect">
            <a:avLst/>
          </a:prstGeom>
          <a:noFill/>
        </p:spPr>
        <p:txBody>
          <a:bodyPr wrap="square" rtlCol="0">
            <a:spAutoFit/>
          </a:bodyPr>
          <a:lstStyle/>
          <a:p>
            <a:pPr marL="342900" indent="-342900" algn="just" eaLnBrk="1">
              <a:spcBef>
                <a:spcPts val="800"/>
              </a:spcBef>
              <a:spcAft>
                <a:spcPts val="0"/>
              </a:spcAft>
              <a:buClr>
                <a:schemeClr val="tx2"/>
              </a:buClr>
              <a:buFont typeface="Wingdings" panose="05000000000000000000" pitchFamily="2" charset="2"/>
              <a:buChar char="n"/>
            </a:pPr>
            <a:r>
              <a:rPr lang="zh-CN" altLang="en-US" sz="2000" b="1" dirty="0">
                <a:solidFill>
                  <a:srgbClr val="C00000"/>
                </a:solidFill>
                <a:latin typeface="+mn-ea"/>
                <a:ea typeface="+mn-ea"/>
              </a:rPr>
              <a:t>如果</a:t>
            </a:r>
            <a:r>
              <a:rPr lang="zh-CN" altLang="en-US" sz="2000" dirty="0">
                <a:latin typeface="+mn-ea"/>
                <a:ea typeface="+mn-ea"/>
              </a:rPr>
              <a:t>信息系统应用开发商对密码在信息互联互通中的</a:t>
            </a:r>
            <a:r>
              <a:rPr lang="zh-CN" altLang="en-US" sz="2000" b="1" dirty="0">
                <a:solidFill>
                  <a:srgbClr val="C00000"/>
                </a:solidFill>
                <a:latin typeface="+mn-ea"/>
                <a:ea typeface="+mn-ea"/>
              </a:rPr>
              <a:t>重要作用缺乏认识</a:t>
            </a:r>
            <a:r>
              <a:rPr lang="zh-CN" altLang="en-US" sz="2000" dirty="0">
                <a:latin typeface="+mn-ea"/>
                <a:ea typeface="+mn-ea"/>
              </a:rPr>
              <a:t>：</a:t>
            </a:r>
            <a:endParaRPr lang="en-US" altLang="zh-CN" sz="2000" dirty="0">
              <a:latin typeface="+mn-ea"/>
              <a:ea typeface="+mn-ea"/>
            </a:endParaRPr>
          </a:p>
          <a:p>
            <a:pPr marL="800100" lvl="1"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不严格执行密码标准</a:t>
            </a:r>
            <a:endParaRPr lang="en-US" altLang="zh-CN" sz="2000" dirty="0">
              <a:latin typeface="+mn-ea"/>
              <a:ea typeface="+mn-ea"/>
            </a:endParaRPr>
          </a:p>
          <a:p>
            <a:pPr marL="800100" lvl="1"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不规范调用密码技术</a:t>
            </a:r>
            <a:endParaRPr lang="en-US" altLang="zh-CN" sz="2000" dirty="0">
              <a:latin typeface="+mn-ea"/>
              <a:ea typeface="+mn-ea"/>
            </a:endParaRPr>
          </a:p>
          <a:p>
            <a:pPr marL="800100" lvl="1"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就会导致系统无法对接，甚至出现安全漏洞</a:t>
            </a:r>
            <a:endParaRPr lang="en-US" altLang="zh-CN" sz="2000" dirty="0">
              <a:latin typeface="+mn-ea"/>
              <a:ea typeface="+mn-ea"/>
            </a:endParaRPr>
          </a:p>
          <a:p>
            <a:pPr marL="342900"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常见案例：</a:t>
            </a:r>
            <a:endParaRPr lang="en-US" altLang="zh-CN" sz="2000" dirty="0">
              <a:latin typeface="+mn-ea"/>
              <a:ea typeface="+mn-ea"/>
            </a:endParaRPr>
          </a:p>
          <a:p>
            <a:pPr marL="800100" lvl="1"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未明确约定系统底层使用的</a:t>
            </a:r>
            <a:r>
              <a:rPr lang="zh-CN" altLang="en-US" sz="2000" b="1" dirty="0">
                <a:solidFill>
                  <a:srgbClr val="C00000"/>
                </a:solidFill>
                <a:latin typeface="+mn-ea"/>
                <a:ea typeface="+mn-ea"/>
              </a:rPr>
              <a:t>算法名称及参数</a:t>
            </a:r>
            <a:endParaRPr lang="en-US" altLang="zh-CN" sz="2000" b="1" dirty="0">
              <a:solidFill>
                <a:srgbClr val="C00000"/>
              </a:solidFill>
              <a:latin typeface="+mn-ea"/>
              <a:ea typeface="+mn-ea"/>
            </a:endParaRPr>
          </a:p>
          <a:p>
            <a:pPr marL="1257300" lvl="2"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例如：使用</a:t>
            </a:r>
            <a:r>
              <a:rPr lang="en-US" altLang="zh-CN" sz="2000" dirty="0">
                <a:latin typeface="+mn-ea"/>
                <a:ea typeface="+mn-ea"/>
              </a:rPr>
              <a:t>10</a:t>
            </a:r>
            <a:r>
              <a:rPr lang="zh-CN" altLang="en-US" sz="2000" dirty="0">
                <a:latin typeface="+mn-ea"/>
                <a:ea typeface="+mn-ea"/>
              </a:rPr>
              <a:t>轮</a:t>
            </a:r>
            <a:r>
              <a:rPr lang="en-US" altLang="zh-CN" sz="2000" dirty="0">
                <a:latin typeface="+mn-ea"/>
                <a:ea typeface="+mn-ea"/>
              </a:rPr>
              <a:t>SM4</a:t>
            </a:r>
            <a:r>
              <a:rPr lang="zh-CN" altLang="en-US" sz="2000" dirty="0">
                <a:latin typeface="+mn-ea"/>
                <a:ea typeface="+mn-ea"/>
              </a:rPr>
              <a:t>算法</a:t>
            </a:r>
            <a:endParaRPr lang="en-US" altLang="zh-CN" sz="2000" dirty="0">
              <a:latin typeface="+mn-ea"/>
              <a:ea typeface="+mn-ea"/>
            </a:endParaRPr>
          </a:p>
          <a:p>
            <a:pPr marL="800100" lvl="1"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擅自</a:t>
            </a:r>
            <a:r>
              <a:rPr lang="zh-CN" altLang="en-US" sz="2000" b="1" dirty="0">
                <a:solidFill>
                  <a:srgbClr val="C00000"/>
                </a:solidFill>
                <a:latin typeface="+mn-ea"/>
                <a:ea typeface="+mn-ea"/>
              </a:rPr>
              <a:t>修改数据接口及数据格式</a:t>
            </a:r>
            <a:endParaRPr lang="en-US" altLang="zh-CN" sz="2000" b="1" dirty="0">
              <a:solidFill>
                <a:srgbClr val="C00000"/>
              </a:solidFill>
              <a:latin typeface="+mn-ea"/>
              <a:ea typeface="+mn-ea"/>
            </a:endParaRPr>
          </a:p>
          <a:p>
            <a:pPr marL="1257300" lvl="2"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例如：密码算法的短明文输入未按要求进行填充</a:t>
            </a:r>
            <a:endParaRPr lang="en-US" altLang="zh-CN" sz="2000" dirty="0">
              <a:latin typeface="+mn-ea"/>
              <a:ea typeface="+mn-ea"/>
            </a:endParaRPr>
          </a:p>
          <a:p>
            <a:pPr marL="800100" lvl="1"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简化使用标准所规定的密码协议，例如：</a:t>
            </a:r>
            <a:endParaRPr lang="en-US" altLang="zh-CN" sz="2000" dirty="0">
              <a:latin typeface="+mn-ea"/>
              <a:ea typeface="+mn-ea"/>
            </a:endParaRPr>
          </a:p>
          <a:p>
            <a:pPr marL="1257300" lvl="2"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大量</a:t>
            </a:r>
            <a:r>
              <a:rPr lang="en-US" altLang="zh-CN" sz="2000" dirty="0">
                <a:latin typeface="+mn-ea"/>
                <a:ea typeface="+mn-ea"/>
              </a:rPr>
              <a:t>SSL</a:t>
            </a:r>
            <a:r>
              <a:rPr lang="zh-CN" altLang="en-US" sz="2000" dirty="0">
                <a:latin typeface="+mn-ea"/>
                <a:ea typeface="+mn-ea"/>
              </a:rPr>
              <a:t>软件并没有正确地</a:t>
            </a:r>
            <a:r>
              <a:rPr lang="zh-CN" altLang="en-US" sz="2000" b="1" dirty="0">
                <a:solidFill>
                  <a:srgbClr val="C00000"/>
                </a:solidFill>
                <a:latin typeface="+mn-ea"/>
                <a:ea typeface="+mn-ea"/>
              </a:rPr>
              <a:t>验证网络实体与公钥</a:t>
            </a:r>
            <a:r>
              <a:rPr lang="en-US" altLang="zh-CN" sz="2000" b="1" dirty="0">
                <a:solidFill>
                  <a:srgbClr val="C00000"/>
                </a:solidFill>
                <a:latin typeface="+mn-ea"/>
                <a:ea typeface="+mn-ea"/>
              </a:rPr>
              <a:t>/</a:t>
            </a:r>
            <a:r>
              <a:rPr lang="zh-CN" altLang="en-US" sz="2000" b="1" dirty="0">
                <a:solidFill>
                  <a:srgbClr val="C00000"/>
                </a:solidFill>
                <a:latin typeface="+mn-ea"/>
                <a:ea typeface="+mn-ea"/>
              </a:rPr>
              <a:t>数字证书的绑定关系</a:t>
            </a:r>
            <a:r>
              <a:rPr lang="zh-CN" altLang="en-US" sz="2000" dirty="0">
                <a:latin typeface="+mn-ea"/>
                <a:ea typeface="+mn-ea"/>
              </a:rPr>
              <a:t>，在数字证书验证过程中没有检查根证书配置和</a:t>
            </a:r>
            <a:r>
              <a:rPr lang="zh-CN" altLang="en-US" sz="2000" b="1" dirty="0">
                <a:solidFill>
                  <a:srgbClr val="C00000"/>
                </a:solidFill>
                <a:latin typeface="+mn-ea"/>
                <a:ea typeface="+mn-ea"/>
              </a:rPr>
              <a:t>实体身份标识</a:t>
            </a:r>
            <a:endParaRPr lang="en-US" altLang="zh-CN" sz="2000" b="1" dirty="0">
              <a:solidFill>
                <a:srgbClr val="C00000"/>
              </a:solidFill>
              <a:latin typeface="+mn-ea"/>
              <a:ea typeface="+mn-ea"/>
            </a:endParaRPr>
          </a:p>
          <a:p>
            <a:pPr marL="1257300" lvl="2" indent="-342900" algn="just" eaLnBrk="1">
              <a:spcBef>
                <a:spcPts val="800"/>
              </a:spcBef>
              <a:spcAft>
                <a:spcPts val="0"/>
              </a:spcAft>
              <a:buClr>
                <a:schemeClr val="tx2"/>
              </a:buClr>
              <a:buFont typeface="Wingdings" panose="05000000000000000000" pitchFamily="2" charset="2"/>
              <a:buChar char="n"/>
            </a:pPr>
            <a:r>
              <a:rPr lang="zh-CN" altLang="en-US" sz="2000" dirty="0">
                <a:latin typeface="+mn-ea"/>
                <a:ea typeface="+mn-ea"/>
              </a:rPr>
              <a:t>在这种情况下，即使启用了</a:t>
            </a:r>
            <a:r>
              <a:rPr lang="en-US" altLang="zh-CN" sz="2000" dirty="0">
                <a:latin typeface="+mn-ea"/>
                <a:ea typeface="+mn-ea"/>
              </a:rPr>
              <a:t>SSL</a:t>
            </a:r>
            <a:r>
              <a:rPr lang="zh-CN" altLang="en-US" sz="2000" dirty="0">
                <a:latin typeface="+mn-ea"/>
                <a:ea typeface="+mn-ea"/>
              </a:rPr>
              <a:t>协议，仍然会</a:t>
            </a:r>
            <a:r>
              <a:rPr lang="zh-CN" altLang="en-US" sz="2000" b="1" dirty="0">
                <a:solidFill>
                  <a:srgbClr val="C00000"/>
                </a:solidFill>
                <a:latin typeface="+mn-ea"/>
                <a:ea typeface="+mn-ea"/>
              </a:rPr>
              <a:t>存在中间人攻击</a:t>
            </a:r>
            <a:endParaRPr lang="en-US" altLang="zh-CN" sz="2000" b="1" dirty="0">
              <a:solidFill>
                <a:srgbClr val="C00000"/>
              </a:solidFill>
              <a:latin typeface="+mn-ea"/>
              <a:ea typeface="+mn-ea"/>
            </a:endParaRPr>
          </a:p>
        </p:txBody>
      </p:sp>
    </p:spTree>
    <p:extLst>
      <p:ext uri="{BB962C8B-B14F-4D97-AF65-F5344CB8AC3E}">
        <p14:creationId xmlns:p14="http://schemas.microsoft.com/office/powerpoint/2010/main" val="17200195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366881" y="994374"/>
            <a:ext cx="6381768" cy="1098506"/>
            <a:chOff x="5337036" y="1031947"/>
            <a:chExt cx="6381768"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5334794" cy="798646"/>
              <a:chOff x="6384011" y="1247332"/>
              <a:chExt cx="5334794" cy="791687"/>
            </a:xfrm>
          </p:grpSpPr>
          <p:sp>
            <p:nvSpPr>
              <p:cNvPr id="48" name="文本框 47"/>
              <p:cNvSpPr txBox="1"/>
              <p:nvPr/>
            </p:nvSpPr>
            <p:spPr>
              <a:xfrm>
                <a:off x="6384011" y="1247332"/>
                <a:ext cx="5334794"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密码应用技术框架与方案设计</a:t>
                </a:r>
              </a:p>
            </p:txBody>
          </p:sp>
          <p:sp>
            <p:nvSpPr>
              <p:cNvPr id="49" name="文本框 4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0" name="组合 49"/>
          <p:cNvGrpSpPr/>
          <p:nvPr/>
        </p:nvGrpSpPr>
        <p:grpSpPr>
          <a:xfrm>
            <a:off x="5366881" y="5038533"/>
            <a:ext cx="4329924" cy="1098506"/>
            <a:chOff x="5337036" y="1031947"/>
            <a:chExt cx="4329924" cy="1098506"/>
          </a:xfrm>
        </p:grpSpPr>
        <p:sp>
          <p:nvSpPr>
            <p:cNvPr id="51" name="文本框 5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2" name="组合 51"/>
            <p:cNvGrpSpPr/>
            <p:nvPr/>
          </p:nvGrpSpPr>
          <p:grpSpPr>
            <a:xfrm>
              <a:off x="6384010" y="1248904"/>
              <a:ext cx="3282950" cy="798646"/>
              <a:chOff x="6384011" y="1247332"/>
              <a:chExt cx="3282950" cy="791687"/>
            </a:xfrm>
          </p:grpSpPr>
          <p:sp>
            <p:nvSpPr>
              <p:cNvPr id="53" name="文本框 52"/>
              <p:cNvSpPr txBox="1"/>
              <p:nvPr/>
            </p:nvSpPr>
            <p:spPr>
              <a:xfrm>
                <a:off x="6384011" y="1247332"/>
                <a:ext cx="3282950"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商用密码应用案例</a:t>
                </a:r>
              </a:p>
            </p:txBody>
          </p:sp>
          <p:sp>
            <p:nvSpPr>
              <p:cNvPr id="54" name="文本框 5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5366881" y="2342427"/>
            <a:ext cx="6381768" cy="1098506"/>
            <a:chOff x="5337036" y="1031947"/>
            <a:chExt cx="6381768"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5334794" cy="798646"/>
              <a:chOff x="6384011" y="1247332"/>
              <a:chExt cx="5334794" cy="791687"/>
            </a:xfrm>
          </p:grpSpPr>
          <p:sp>
            <p:nvSpPr>
              <p:cNvPr id="58" name="文本框 57"/>
              <p:cNvSpPr txBox="1"/>
              <p:nvPr/>
            </p:nvSpPr>
            <p:spPr>
              <a:xfrm>
                <a:off x="6384011" y="1247332"/>
                <a:ext cx="5334794"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密码应用基本要求与实施要点</a:t>
                </a:r>
              </a:p>
            </p:txBody>
          </p:sp>
          <p:sp>
            <p:nvSpPr>
              <p:cNvPr id="59" name="文本框 5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5366881" y="3690480"/>
            <a:ext cx="6381768" cy="1098506"/>
            <a:chOff x="5337036" y="1031947"/>
            <a:chExt cx="6381768"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5334794" cy="798646"/>
              <a:chOff x="6384011" y="1247332"/>
              <a:chExt cx="5334794" cy="791687"/>
            </a:xfrm>
          </p:grpSpPr>
          <p:sp>
            <p:nvSpPr>
              <p:cNvPr id="63" name="文本框 62"/>
              <p:cNvSpPr txBox="1"/>
              <p:nvPr/>
            </p:nvSpPr>
            <p:spPr>
              <a:xfrm>
                <a:off x="6384011" y="1247332"/>
                <a:ext cx="5334794"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商用密码应用安全性评估简介</a:t>
                </a:r>
              </a:p>
            </p:txBody>
          </p:sp>
          <p:sp>
            <p:nvSpPr>
              <p:cNvPr id="64" name="文本框 6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E1300-3446-DFA8-E026-5EF4E164C416}"/>
              </a:ext>
            </a:extLst>
          </p:cNvPr>
          <p:cNvSpPr>
            <a:spLocks noGrp="1"/>
          </p:cNvSpPr>
          <p:nvPr>
            <p:ph type="title"/>
          </p:nvPr>
        </p:nvSpPr>
        <p:spPr>
          <a:xfrm>
            <a:off x="577850" y="249067"/>
            <a:ext cx="8643848" cy="480131"/>
          </a:xfrm>
        </p:spPr>
        <p:txBody>
          <a:bodyPr/>
          <a:lstStyle/>
          <a:p>
            <a:r>
              <a:rPr lang="zh-CN" altLang="en-US" dirty="0"/>
              <a:t>密码应用中的安全性问题</a:t>
            </a:r>
            <a:r>
              <a:rPr lang="en-US" altLang="zh-CN" dirty="0"/>
              <a:t>3</a:t>
            </a:r>
            <a:r>
              <a:rPr lang="zh-CN" altLang="en-US" dirty="0"/>
              <a:t>：密码技术被误用</a:t>
            </a:r>
          </a:p>
        </p:txBody>
      </p:sp>
      <p:sp>
        <p:nvSpPr>
          <p:cNvPr id="3" name="文本框 2">
            <a:extLst>
              <a:ext uri="{FF2B5EF4-FFF2-40B4-BE49-F238E27FC236}">
                <a16:creationId xmlns:a16="http://schemas.microsoft.com/office/drawing/2014/main" id="{A1A3F03A-FC12-38EF-0833-E8994EE01A50}"/>
              </a:ext>
            </a:extLst>
          </p:cNvPr>
          <p:cNvSpPr txBox="1"/>
          <p:nvPr/>
        </p:nvSpPr>
        <p:spPr>
          <a:xfrm>
            <a:off x="463732" y="1030093"/>
            <a:ext cx="4336868" cy="3016210"/>
          </a:xfrm>
          <a:prstGeom prst="rect">
            <a:avLst/>
          </a:prstGeom>
          <a:noFill/>
        </p:spPr>
        <p:txBody>
          <a:bodyPr wrap="square" rtlCol="0">
            <a:spAutoFit/>
          </a:bodyPr>
          <a:lstStyle/>
          <a:p>
            <a:pPr marL="342900" indent="-342900" algn="just" eaLnBrk="1">
              <a:spcBef>
                <a:spcPts val="600"/>
              </a:spcBef>
              <a:spcAft>
                <a:spcPts val="300"/>
              </a:spcAft>
              <a:buClr>
                <a:schemeClr val="tx2"/>
              </a:buClr>
              <a:buFont typeface="Wingdings" panose="05000000000000000000" pitchFamily="2" charset="2"/>
              <a:buChar char="n"/>
            </a:pPr>
            <a:r>
              <a:rPr lang="zh-CN" altLang="en-US" sz="2000" b="1" dirty="0">
                <a:solidFill>
                  <a:srgbClr val="C00000"/>
                </a:solidFill>
                <a:latin typeface="+mn-ea"/>
                <a:ea typeface="+mn-ea"/>
              </a:rPr>
              <a:t>如果</a:t>
            </a:r>
            <a:r>
              <a:rPr lang="zh-CN" altLang="en-US" sz="2000" dirty="0">
                <a:latin typeface="+mn-ea"/>
                <a:ea typeface="+mn-ea"/>
              </a:rPr>
              <a:t>信息系统应用开发商对密码应用</a:t>
            </a:r>
            <a:r>
              <a:rPr lang="zh-CN" altLang="en-US" sz="2000" b="1" dirty="0">
                <a:solidFill>
                  <a:srgbClr val="C00000"/>
                </a:solidFill>
                <a:latin typeface="+mn-ea"/>
                <a:ea typeface="+mn-ea"/>
              </a:rPr>
              <a:t>缺乏技能和经验</a:t>
            </a:r>
            <a:r>
              <a:rPr lang="zh-CN" altLang="en-US" sz="2000" dirty="0">
                <a:latin typeface="+mn-ea"/>
                <a:ea typeface="+mn-ea"/>
              </a:rPr>
              <a:t>：</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不清楚合规性要求</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不了解密码算法的类型、协议参与方的角色要求、关键参数的类型和规模等基本知识</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错误调用密码技术</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就会不可避免地产生安全漏洞</a:t>
            </a:r>
            <a:endParaRPr lang="en-US" altLang="zh-CN" sz="2000" dirty="0">
              <a:latin typeface="+mn-ea"/>
              <a:ea typeface="+mn-ea"/>
            </a:endParaRPr>
          </a:p>
        </p:txBody>
      </p:sp>
      <p:sp>
        <p:nvSpPr>
          <p:cNvPr id="4" name="文本框 3">
            <a:extLst>
              <a:ext uri="{FF2B5EF4-FFF2-40B4-BE49-F238E27FC236}">
                <a16:creationId xmlns:a16="http://schemas.microsoft.com/office/drawing/2014/main" id="{EBB52346-D71C-CA07-FC45-2D7ACFB23B61}"/>
              </a:ext>
            </a:extLst>
          </p:cNvPr>
          <p:cNvSpPr txBox="1"/>
          <p:nvPr/>
        </p:nvSpPr>
        <p:spPr>
          <a:xfrm>
            <a:off x="5199440" y="1030093"/>
            <a:ext cx="6367720" cy="5016758"/>
          </a:xfrm>
          <a:prstGeom prst="rect">
            <a:avLst/>
          </a:prstGeom>
          <a:noFill/>
        </p:spPr>
        <p:txBody>
          <a:bodyPr wrap="square" rtlCol="0">
            <a:spAutoFit/>
          </a:bodyPr>
          <a:lstStyle/>
          <a:p>
            <a:pPr marL="342900"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常见案例：</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b="1" dirty="0">
                <a:solidFill>
                  <a:srgbClr val="C00000"/>
                </a:solidFill>
                <a:latin typeface="+mn-ea"/>
                <a:ea typeface="+mn-ea"/>
              </a:rPr>
              <a:t>颠倒</a:t>
            </a:r>
            <a:r>
              <a:rPr lang="zh-CN" altLang="en-US" sz="2000" dirty="0">
                <a:latin typeface="+mn-ea"/>
                <a:ea typeface="+mn-ea"/>
              </a:rPr>
              <a:t>分组密码中密钥和明文的位置</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使用固定值而不是随机数作为</a:t>
            </a:r>
            <a:r>
              <a:rPr lang="zh-CN" altLang="en-US" sz="2000" b="1" dirty="0">
                <a:solidFill>
                  <a:srgbClr val="C00000"/>
                </a:solidFill>
                <a:latin typeface="+mn-ea"/>
                <a:ea typeface="+mn-ea"/>
              </a:rPr>
              <a:t>加密算法初始向量</a:t>
            </a:r>
            <a:endParaRPr lang="en-US" altLang="zh-CN" sz="2000" b="1" dirty="0">
              <a:solidFill>
                <a:srgbClr val="C00000"/>
              </a:solidFill>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使用</a:t>
            </a:r>
            <a:r>
              <a:rPr lang="zh-CN" altLang="en-US" sz="2000" b="1" dirty="0">
                <a:solidFill>
                  <a:srgbClr val="C00000"/>
                </a:solidFill>
                <a:latin typeface="+mn-ea"/>
                <a:ea typeface="+mn-ea"/>
              </a:rPr>
              <a:t>计数器</a:t>
            </a:r>
            <a:r>
              <a:rPr lang="zh-CN" altLang="en-US" sz="2000" dirty="0">
                <a:latin typeface="+mn-ea"/>
                <a:ea typeface="+mn-ea"/>
              </a:rPr>
              <a:t>代替数字签名中的随机数</a:t>
            </a:r>
            <a:endParaRPr lang="en-US" altLang="zh-CN" sz="2000" dirty="0">
              <a:latin typeface="+mn-ea"/>
              <a:ea typeface="+mn-ea"/>
            </a:endParaRPr>
          </a:p>
          <a:p>
            <a:pPr marL="1257300" lvl="2" indent="-342900" algn="just" eaLnBrk="1">
              <a:spcBef>
                <a:spcPts val="600"/>
              </a:spcBef>
              <a:spcAft>
                <a:spcPts val="300"/>
              </a:spcAft>
              <a:buClr>
                <a:schemeClr val="tx2"/>
              </a:buClr>
              <a:buFont typeface="Wingdings" panose="05000000000000000000" pitchFamily="2" charset="2"/>
              <a:buChar char="n"/>
            </a:pPr>
            <a:r>
              <a:rPr lang="en-US" altLang="zh-CN" sz="2000" dirty="0" err="1">
                <a:latin typeface="+mn-ea"/>
                <a:ea typeface="+mn-ea"/>
              </a:rPr>
              <a:t>kP</a:t>
            </a:r>
            <a:r>
              <a:rPr lang="zh-CN" altLang="en-US" sz="2000" dirty="0">
                <a:latin typeface="+mn-ea"/>
                <a:ea typeface="+mn-ea"/>
              </a:rPr>
              <a:t>的</a:t>
            </a:r>
            <a:r>
              <a:rPr lang="en-US" altLang="zh-CN" sz="2000" dirty="0">
                <a:latin typeface="+mn-ea"/>
                <a:ea typeface="+mn-ea"/>
              </a:rPr>
              <a:t>k</a:t>
            </a:r>
            <a:r>
              <a:rPr lang="zh-CN" altLang="en-US" sz="2000" dirty="0">
                <a:latin typeface="+mn-ea"/>
                <a:ea typeface="+mn-ea"/>
              </a:rPr>
              <a:t>必须随机生成，不可用计数器</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b="1" dirty="0">
                <a:solidFill>
                  <a:srgbClr val="C00000"/>
                </a:solidFill>
                <a:latin typeface="+mn-ea"/>
                <a:ea typeface="+mn-ea"/>
              </a:rPr>
              <a:t>颠倒</a:t>
            </a:r>
            <a:r>
              <a:rPr lang="zh-CN" altLang="en-US" sz="2000" dirty="0">
                <a:latin typeface="+mn-ea"/>
                <a:ea typeface="+mn-ea"/>
              </a:rPr>
              <a:t>身份鉴别中的挑战者与响应者角色</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调用已经被</a:t>
            </a:r>
            <a:r>
              <a:rPr lang="zh-CN" altLang="en-US" sz="2000" b="1" dirty="0">
                <a:solidFill>
                  <a:srgbClr val="C00000"/>
                </a:solidFill>
                <a:latin typeface="+mn-ea"/>
                <a:ea typeface="+mn-ea"/>
              </a:rPr>
              <a:t>实际破解</a:t>
            </a:r>
            <a:r>
              <a:rPr lang="zh-CN" altLang="en-US" sz="2000" dirty="0">
                <a:latin typeface="+mn-ea"/>
                <a:ea typeface="+mn-ea"/>
              </a:rPr>
              <a:t>的密码算法（</a:t>
            </a:r>
            <a:r>
              <a:rPr lang="en-US" altLang="zh-CN" sz="2000" dirty="0">
                <a:latin typeface="+mn-ea"/>
                <a:ea typeface="+mn-ea"/>
              </a:rPr>
              <a:t>DES</a:t>
            </a:r>
            <a:r>
              <a:rPr lang="zh-CN" altLang="en-US" sz="2000" dirty="0">
                <a:latin typeface="+mn-ea"/>
                <a:ea typeface="+mn-ea"/>
              </a:rPr>
              <a:t>、</a:t>
            </a:r>
            <a:r>
              <a:rPr lang="en-US" altLang="zh-CN" sz="2000" dirty="0">
                <a:latin typeface="+mn-ea"/>
                <a:ea typeface="+mn-ea"/>
              </a:rPr>
              <a:t>MD5</a:t>
            </a:r>
            <a:r>
              <a:rPr lang="zh-CN" altLang="en-US" sz="2000" dirty="0">
                <a:latin typeface="+mn-ea"/>
                <a:ea typeface="+mn-ea"/>
              </a:rPr>
              <a:t>、</a:t>
            </a:r>
            <a:r>
              <a:rPr lang="en-US" altLang="zh-CN" sz="2000" dirty="0">
                <a:latin typeface="+mn-ea"/>
                <a:ea typeface="+mn-ea"/>
              </a:rPr>
              <a:t>SHA-1</a:t>
            </a:r>
            <a:r>
              <a:rPr lang="zh-CN" altLang="en-US" sz="2000" dirty="0">
                <a:latin typeface="+mn-ea"/>
                <a:ea typeface="+mn-ea"/>
              </a:rPr>
              <a:t>等）</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在</a:t>
            </a:r>
            <a:r>
              <a:rPr lang="en-US" altLang="zh-CN" sz="2000" dirty="0">
                <a:latin typeface="+mn-ea"/>
                <a:ea typeface="+mn-ea"/>
              </a:rPr>
              <a:t>SSL</a:t>
            </a:r>
            <a:r>
              <a:rPr lang="zh-CN" altLang="en-US" sz="2000" dirty="0">
                <a:latin typeface="+mn-ea"/>
                <a:ea typeface="+mn-ea"/>
              </a:rPr>
              <a:t>协议部署时存在密码算法、密码协议、证书</a:t>
            </a:r>
            <a:r>
              <a:rPr lang="zh-CN" altLang="en-US" sz="2000" b="1" dirty="0">
                <a:solidFill>
                  <a:srgbClr val="C00000"/>
                </a:solidFill>
                <a:latin typeface="+mn-ea"/>
                <a:ea typeface="+mn-ea"/>
              </a:rPr>
              <a:t>配置错误</a:t>
            </a:r>
            <a:r>
              <a:rPr lang="zh-CN" altLang="en-US" sz="2000" dirty="0">
                <a:latin typeface="+mn-ea"/>
                <a:ea typeface="+mn-ea"/>
              </a:rPr>
              <a:t>的情况</a:t>
            </a:r>
            <a:endParaRPr lang="en-US" altLang="zh-CN" sz="2000" dirty="0">
              <a:latin typeface="+mn-ea"/>
              <a:ea typeface="+mn-ea"/>
            </a:endParaRPr>
          </a:p>
          <a:p>
            <a:pPr marL="800100" lvl="1" indent="-342900" algn="just" eaLnBrk="1">
              <a:spcBef>
                <a:spcPts val="600"/>
              </a:spcBef>
              <a:spcAft>
                <a:spcPts val="300"/>
              </a:spcAft>
              <a:buClr>
                <a:schemeClr val="tx2"/>
              </a:buClr>
              <a:buFont typeface="Wingdings" panose="05000000000000000000" pitchFamily="2" charset="2"/>
              <a:buChar char="n"/>
            </a:pPr>
            <a:r>
              <a:rPr lang="zh-CN" altLang="en-US" sz="2000" dirty="0">
                <a:latin typeface="+mn-ea"/>
                <a:ea typeface="+mn-ea"/>
              </a:rPr>
              <a:t>在利用</a:t>
            </a:r>
            <a:r>
              <a:rPr lang="zh-CN" altLang="en-US" sz="2000" b="1" dirty="0">
                <a:solidFill>
                  <a:srgbClr val="C00000"/>
                </a:solidFill>
                <a:latin typeface="+mn-ea"/>
                <a:ea typeface="+mn-ea"/>
              </a:rPr>
              <a:t>随机数</a:t>
            </a:r>
            <a:r>
              <a:rPr lang="zh-CN" altLang="en-US" sz="2000" dirty="0">
                <a:latin typeface="+mn-ea"/>
                <a:ea typeface="+mn-ea"/>
              </a:rPr>
              <a:t>生成密钥时，使用不安全的随机数发生器、或者不正确地使用随机数发生器、会导致产生大量重复密钥、或重复使用的素因子</a:t>
            </a:r>
            <a:endParaRPr lang="en-US" altLang="zh-CN" sz="2000" dirty="0">
              <a:latin typeface="+mn-ea"/>
              <a:ea typeface="+mn-ea"/>
            </a:endParaRPr>
          </a:p>
        </p:txBody>
      </p:sp>
    </p:spTree>
    <p:extLst>
      <p:ext uri="{BB962C8B-B14F-4D97-AF65-F5344CB8AC3E}">
        <p14:creationId xmlns:p14="http://schemas.microsoft.com/office/powerpoint/2010/main" val="151153524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37023-D4CD-ACB3-2C54-6E3CE8A750A4}"/>
              </a:ext>
            </a:extLst>
          </p:cNvPr>
          <p:cNvSpPr>
            <a:spLocks noGrp="1"/>
          </p:cNvSpPr>
          <p:nvPr>
            <p:ph type="title"/>
          </p:nvPr>
        </p:nvSpPr>
        <p:spPr/>
        <p:txBody>
          <a:bodyPr/>
          <a:lstStyle/>
          <a:p>
            <a:r>
              <a:rPr lang="zh-CN" altLang="en-US" dirty="0"/>
              <a:t>密码应用方案设计原则</a:t>
            </a:r>
          </a:p>
        </p:txBody>
      </p:sp>
      <p:sp>
        <p:nvSpPr>
          <p:cNvPr id="3" name="文本框 2">
            <a:extLst>
              <a:ext uri="{FF2B5EF4-FFF2-40B4-BE49-F238E27FC236}">
                <a16:creationId xmlns:a16="http://schemas.microsoft.com/office/drawing/2014/main" id="{103C12D9-BE00-4801-0626-059A5AE42032}"/>
              </a:ext>
            </a:extLst>
          </p:cNvPr>
          <p:cNvSpPr txBox="1"/>
          <p:nvPr/>
        </p:nvSpPr>
        <p:spPr>
          <a:xfrm>
            <a:off x="463732" y="946765"/>
            <a:ext cx="11168742" cy="4401205"/>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① </a:t>
            </a:r>
            <a:r>
              <a:rPr lang="zh-CN" altLang="en-US" sz="2000" b="1" dirty="0">
                <a:solidFill>
                  <a:srgbClr val="C00000"/>
                </a:solidFill>
                <a:latin typeface="+mn-ea"/>
                <a:ea typeface="+mn-ea"/>
              </a:rPr>
              <a:t>总体性</a:t>
            </a:r>
            <a:r>
              <a:rPr lang="zh-CN" altLang="en-US" sz="2000" dirty="0">
                <a:latin typeface="+mn-ea"/>
                <a:ea typeface="+mn-ea"/>
              </a:rPr>
              <a:t>原则</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密码系统不是</a:t>
            </a:r>
            <a:r>
              <a:rPr lang="zh-CN" altLang="en-US" sz="2000">
                <a:latin typeface="+mn-ea"/>
                <a:ea typeface="+mn-ea"/>
              </a:rPr>
              <a:t>孤立的，必须</a:t>
            </a:r>
            <a:r>
              <a:rPr lang="zh-CN" altLang="en-US" sz="2000" b="1" dirty="0">
                <a:solidFill>
                  <a:srgbClr val="C00000"/>
                </a:solidFill>
                <a:latin typeface="+mn-ea"/>
                <a:ea typeface="+mn-ea"/>
              </a:rPr>
              <a:t>与信息系统的业务相结合</a:t>
            </a:r>
            <a:r>
              <a:rPr lang="zh-CN" altLang="en-US" sz="2000" dirty="0">
                <a:latin typeface="+mn-ea"/>
                <a:ea typeface="+mn-ea"/>
              </a:rPr>
              <a:t>才能发挥作用</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密码应用方案应做好</a:t>
            </a:r>
            <a:r>
              <a:rPr lang="zh-CN" altLang="en-US" sz="2000" b="1">
                <a:solidFill>
                  <a:srgbClr val="C00000"/>
                </a:solidFill>
                <a:latin typeface="+mn-ea"/>
                <a:ea typeface="+mn-ea"/>
              </a:rPr>
              <a:t>顶层设计</a:t>
            </a:r>
            <a:r>
              <a:rPr lang="zh-CN" altLang="en-US" sz="2000">
                <a:latin typeface="+mn-ea"/>
                <a:ea typeface="+mn-ea"/>
              </a:rPr>
              <a:t>，明确</a:t>
            </a:r>
            <a:r>
              <a:rPr lang="zh-CN" altLang="en-US" sz="2000" dirty="0">
                <a:latin typeface="+mn-ea"/>
                <a:ea typeface="+mn-ea"/>
              </a:rPr>
              <a:t>应用需求和</a:t>
            </a:r>
            <a:r>
              <a:rPr lang="zh-CN" altLang="en-US" sz="2000">
                <a:latin typeface="+mn-ea"/>
                <a:ea typeface="+mn-ea"/>
              </a:rPr>
              <a:t>预期目标，与</a:t>
            </a:r>
            <a:r>
              <a:rPr lang="zh-CN" altLang="en-US" sz="2000" dirty="0">
                <a:latin typeface="+mn-ea"/>
                <a:ea typeface="+mn-ea"/>
              </a:rPr>
              <a:t>信息系统整体网络安全保护等级</a:t>
            </a:r>
            <a:r>
              <a:rPr lang="zh-CN" altLang="en-US" sz="2000">
                <a:latin typeface="+mn-ea"/>
                <a:ea typeface="+mn-ea"/>
              </a:rPr>
              <a:t>相结合，通过</a:t>
            </a:r>
            <a:r>
              <a:rPr lang="zh-CN" altLang="en-US" sz="2000" dirty="0">
                <a:latin typeface="+mn-ea"/>
                <a:ea typeface="+mn-ea"/>
              </a:rPr>
              <a:t>系统总体方案和密码支撑总体架构设计来引导密码在信息系统中的应用</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密评对象应当是</a:t>
            </a:r>
            <a:r>
              <a:rPr lang="zh-CN" altLang="en-US" sz="2000" b="1" dirty="0">
                <a:solidFill>
                  <a:srgbClr val="C00000"/>
                </a:solidFill>
                <a:latin typeface="+mn-ea"/>
                <a:ea typeface="+mn-ea"/>
              </a:rPr>
              <a:t>完整的</a:t>
            </a:r>
            <a:r>
              <a:rPr lang="zh-CN" altLang="en-US" sz="2000" dirty="0">
                <a:latin typeface="+mn-ea"/>
                <a:ea typeface="+mn-ea"/>
              </a:rPr>
              <a:t>等级保护定级对象（含关键信息基础</a:t>
            </a:r>
            <a:r>
              <a:rPr lang="zh-CN" altLang="en-US" sz="2000">
                <a:latin typeface="+mn-ea"/>
                <a:ea typeface="+mn-ea"/>
              </a:rPr>
              <a:t>设施），抽取</a:t>
            </a:r>
            <a:r>
              <a:rPr lang="zh-CN" altLang="en-US" sz="2000" dirty="0">
                <a:latin typeface="+mn-ea"/>
                <a:ea typeface="+mn-ea"/>
              </a:rPr>
              <a:t>这些信息系统的一部分进行密评是不</a:t>
            </a:r>
            <a:r>
              <a:rPr lang="zh-CN" altLang="en-US" sz="2000">
                <a:latin typeface="+mn-ea"/>
                <a:ea typeface="+mn-ea"/>
              </a:rPr>
              <a:t>合适的，也</a:t>
            </a:r>
            <a:r>
              <a:rPr lang="zh-CN" altLang="en-US" sz="2000" dirty="0">
                <a:latin typeface="+mn-ea"/>
                <a:ea typeface="+mn-ea"/>
              </a:rPr>
              <a:t>是没有意义的</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② </a:t>
            </a:r>
            <a:r>
              <a:rPr lang="zh-CN" altLang="en-US" sz="2000" b="1" dirty="0">
                <a:solidFill>
                  <a:srgbClr val="C00000"/>
                </a:solidFill>
                <a:latin typeface="+mn-ea"/>
                <a:ea typeface="+mn-ea"/>
              </a:rPr>
              <a:t>科学性</a:t>
            </a:r>
            <a:r>
              <a:rPr lang="zh-CN" altLang="en-US" sz="2000" dirty="0">
                <a:latin typeface="+mn-ea"/>
                <a:ea typeface="+mn-ea"/>
              </a:rPr>
              <a:t>原则</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a:t>
            </a:r>
            <a:r>
              <a:rPr lang="zh-CN" altLang="en-US" sz="2000" dirty="0">
                <a:latin typeface="+mn-ea"/>
                <a:ea typeface="+mn-ea"/>
              </a:rPr>
              <a:t>信息系统密码应用基本要求</a:t>
            </a:r>
            <a:r>
              <a:rPr lang="en-US" altLang="zh-CN" sz="2000" dirty="0">
                <a:latin typeface="+mn-ea"/>
                <a:ea typeface="+mn-ea"/>
              </a:rPr>
              <a:t>》</a:t>
            </a:r>
            <a:r>
              <a:rPr lang="zh-CN" altLang="en-US" sz="2000" dirty="0">
                <a:latin typeface="+mn-ea"/>
                <a:ea typeface="+mn-ea"/>
              </a:rPr>
              <a:t>是密码应用的</a:t>
            </a:r>
            <a:r>
              <a:rPr lang="zh-CN" altLang="en-US" sz="2000">
                <a:latin typeface="+mn-ea"/>
                <a:ea typeface="+mn-ea"/>
              </a:rPr>
              <a:t>通用要求，在</a:t>
            </a:r>
            <a:r>
              <a:rPr lang="zh-CN" altLang="en-US" sz="2000" dirty="0">
                <a:latin typeface="+mn-ea"/>
                <a:ea typeface="+mn-ea"/>
              </a:rPr>
              <a:t>应用方案设计中不能</a:t>
            </a:r>
            <a:r>
              <a:rPr lang="zh-CN" altLang="en-US" sz="2000">
                <a:latin typeface="+mn-ea"/>
                <a:ea typeface="+mn-ea"/>
              </a:rPr>
              <a:t>机械照搬，或</a:t>
            </a:r>
            <a:r>
              <a:rPr lang="zh-CN" altLang="en-US" sz="2000" dirty="0">
                <a:latin typeface="+mn-ea"/>
                <a:ea typeface="+mn-ea"/>
              </a:rPr>
              <a:t>简单地对照每项要求堆砌密码产品</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应通过成体系、分层次</a:t>
            </a:r>
            <a:r>
              <a:rPr lang="zh-CN" altLang="en-US" sz="2000">
                <a:latin typeface="+mn-ea"/>
                <a:ea typeface="+mn-ea"/>
              </a:rPr>
              <a:t>的设计，形成</a:t>
            </a:r>
            <a:r>
              <a:rPr lang="zh-CN" altLang="en-US" sz="2000" dirty="0">
                <a:latin typeface="+mn-ea"/>
                <a:ea typeface="+mn-ea"/>
              </a:rPr>
              <a:t>包括密码支撑总体架构、密码基础设施建设部署、密钥管理体系构建、密码产品部署及管理等内容的总体方案</a:t>
            </a:r>
            <a:endParaRPr lang="en-US" altLang="zh-CN" sz="2000" dirty="0">
              <a:latin typeface="+mn-ea"/>
              <a:ea typeface="+mn-ea"/>
            </a:endParaRPr>
          </a:p>
        </p:txBody>
      </p:sp>
    </p:spTree>
    <p:extLst>
      <p:ext uri="{BB962C8B-B14F-4D97-AF65-F5344CB8AC3E}">
        <p14:creationId xmlns:p14="http://schemas.microsoft.com/office/powerpoint/2010/main" val="188220340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37023-D4CD-ACB3-2C54-6E3CE8A750A4}"/>
              </a:ext>
            </a:extLst>
          </p:cNvPr>
          <p:cNvSpPr>
            <a:spLocks noGrp="1"/>
          </p:cNvSpPr>
          <p:nvPr>
            <p:ph type="title"/>
          </p:nvPr>
        </p:nvSpPr>
        <p:spPr/>
        <p:txBody>
          <a:bodyPr/>
          <a:lstStyle/>
          <a:p>
            <a:r>
              <a:rPr lang="zh-CN" altLang="en-US" dirty="0"/>
              <a:t>密码应用方案设计原则</a:t>
            </a:r>
          </a:p>
        </p:txBody>
      </p:sp>
      <p:sp>
        <p:nvSpPr>
          <p:cNvPr id="3" name="文本框 2">
            <a:extLst>
              <a:ext uri="{FF2B5EF4-FFF2-40B4-BE49-F238E27FC236}">
                <a16:creationId xmlns:a16="http://schemas.microsoft.com/office/drawing/2014/main" id="{103C12D9-BE00-4801-0626-059A5AE42032}"/>
              </a:ext>
            </a:extLst>
          </p:cNvPr>
          <p:cNvSpPr txBox="1"/>
          <p:nvPr/>
        </p:nvSpPr>
        <p:spPr>
          <a:xfrm>
            <a:off x="463732" y="946765"/>
            <a:ext cx="11168742" cy="4401205"/>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③ </a:t>
            </a:r>
            <a:r>
              <a:rPr lang="zh-CN" altLang="en-US" sz="2000" b="1" dirty="0">
                <a:solidFill>
                  <a:srgbClr val="C00000"/>
                </a:solidFill>
                <a:latin typeface="+mn-ea"/>
                <a:ea typeface="+mn-ea"/>
              </a:rPr>
              <a:t>完备性</a:t>
            </a:r>
            <a:r>
              <a:rPr lang="zh-CN" altLang="en-US" sz="2000" dirty="0">
                <a:latin typeface="+mn-ea"/>
                <a:ea typeface="+mn-ea"/>
              </a:rPr>
              <a:t>原则</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信息系统安全防护效果</a:t>
            </a:r>
            <a:r>
              <a:rPr lang="zh-CN" altLang="en-US" sz="2000">
                <a:latin typeface="+mn-ea"/>
                <a:ea typeface="+mn-ea"/>
              </a:rPr>
              <a:t>符合“</a:t>
            </a:r>
            <a:r>
              <a:rPr lang="zh-CN" altLang="en-US" sz="2000" b="1">
                <a:solidFill>
                  <a:srgbClr val="C00000"/>
                </a:solidFill>
                <a:latin typeface="+mn-ea"/>
                <a:ea typeface="+mn-ea"/>
              </a:rPr>
              <a:t>木桶原理</a:t>
            </a:r>
            <a:r>
              <a:rPr lang="zh-CN" altLang="en-US" sz="2000">
                <a:latin typeface="+mn-ea"/>
                <a:ea typeface="+mn-ea"/>
              </a:rPr>
              <a:t>”，即</a:t>
            </a:r>
            <a:r>
              <a:rPr lang="zh-CN" altLang="en-US" sz="2000" dirty="0">
                <a:latin typeface="+mn-ea"/>
                <a:ea typeface="+mn-ea"/>
              </a:rPr>
              <a:t>任何一个方面存在</a:t>
            </a:r>
            <a:r>
              <a:rPr lang="zh-CN" altLang="en-US" sz="2000">
                <a:latin typeface="+mn-ea"/>
                <a:ea typeface="+mn-ea"/>
              </a:rPr>
              <a:t>安全风险，均</a:t>
            </a:r>
            <a:r>
              <a:rPr lang="zh-CN" altLang="en-US" sz="2000" dirty="0">
                <a:latin typeface="+mn-ea"/>
                <a:ea typeface="+mn-ea"/>
              </a:rPr>
              <a:t>有可能导致信息系统安全防护体系的崩塌</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a:t>
            </a:r>
            <a:r>
              <a:rPr lang="zh-CN" altLang="en-US" sz="2000">
                <a:latin typeface="+mn-ea"/>
                <a:ea typeface="+mn-ea"/>
              </a:rPr>
              <a:t>应用方案设计，应</a:t>
            </a:r>
            <a:r>
              <a:rPr lang="zh-CN" altLang="en-US" sz="2000" dirty="0">
                <a:latin typeface="+mn-ea"/>
                <a:ea typeface="+mn-ea"/>
              </a:rPr>
              <a:t>按照</a:t>
            </a:r>
            <a:r>
              <a:rPr lang="en-US" altLang="zh-CN" sz="2000" dirty="0">
                <a:latin typeface="+mn-ea"/>
                <a:ea typeface="+mn-ea"/>
              </a:rPr>
              <a:t>《</a:t>
            </a:r>
            <a:r>
              <a:rPr lang="zh-CN" altLang="en-US" sz="2000" dirty="0">
                <a:latin typeface="+mn-ea"/>
                <a:ea typeface="+mn-ea"/>
              </a:rPr>
              <a:t>信息系统密码应用基本要求</a:t>
            </a:r>
            <a:r>
              <a:rPr lang="en-US" altLang="zh-CN" sz="2000" dirty="0">
                <a:latin typeface="+mn-ea"/>
                <a:ea typeface="+mn-ea"/>
              </a:rPr>
              <a:t>》</a:t>
            </a:r>
            <a:r>
              <a:rPr lang="zh-CN" altLang="en-US" sz="2000" dirty="0">
                <a:latin typeface="+mn-ea"/>
                <a:ea typeface="+mn-ea"/>
              </a:rPr>
              <a:t>对密码技术应用、密钥管理、安全管理的</a:t>
            </a:r>
            <a:r>
              <a:rPr lang="zh-CN" altLang="en-US" sz="2000">
                <a:latin typeface="+mn-ea"/>
                <a:ea typeface="+mn-ea"/>
              </a:rPr>
              <a:t>相关要求，组成</a:t>
            </a:r>
            <a:r>
              <a:rPr lang="zh-CN" altLang="en-US" sz="2000" dirty="0">
                <a:latin typeface="+mn-ea"/>
                <a:ea typeface="+mn-ea"/>
              </a:rPr>
              <a:t>完备的密码支撑保障体系</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④ </a:t>
            </a:r>
            <a:r>
              <a:rPr lang="zh-CN" altLang="en-US" sz="2000" b="1" dirty="0">
                <a:solidFill>
                  <a:srgbClr val="C00000"/>
                </a:solidFill>
                <a:latin typeface="+mn-ea"/>
                <a:ea typeface="+mn-ea"/>
              </a:rPr>
              <a:t>可行性</a:t>
            </a:r>
            <a:r>
              <a:rPr lang="zh-CN" altLang="en-US" sz="2000" dirty="0">
                <a:latin typeface="+mn-ea"/>
                <a:ea typeface="+mn-ea"/>
              </a:rPr>
              <a:t>原则</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密码应用方案设计需进行可行性论证</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在保证信息系统业务正常运行</a:t>
            </a:r>
            <a:r>
              <a:rPr lang="zh-CN" altLang="en-US" sz="2000">
                <a:latin typeface="+mn-ea"/>
                <a:ea typeface="+mn-ea"/>
              </a:rPr>
              <a:t>的同时，综合</a:t>
            </a:r>
            <a:r>
              <a:rPr lang="zh-CN" altLang="en-US" sz="2000" dirty="0">
                <a:latin typeface="+mn-ea"/>
                <a:ea typeface="+mn-ea"/>
              </a:rPr>
              <a:t>考虑信息系统的复杂性、兼容性及其他保障措施</a:t>
            </a:r>
            <a:r>
              <a:rPr lang="zh-CN" altLang="en-US" sz="2000">
                <a:latin typeface="+mn-ea"/>
                <a:ea typeface="+mn-ea"/>
              </a:rPr>
              <a:t>等因素，保证</a:t>
            </a:r>
            <a:r>
              <a:rPr lang="zh-CN" altLang="en-US" sz="2000" dirty="0">
                <a:latin typeface="+mn-ea"/>
                <a:ea typeface="+mn-ea"/>
              </a:rPr>
              <a:t>方案</a:t>
            </a:r>
            <a:r>
              <a:rPr lang="zh-CN" altLang="en-US" sz="2000" b="1" dirty="0">
                <a:solidFill>
                  <a:srgbClr val="C00000"/>
                </a:solidFill>
                <a:latin typeface="+mn-ea"/>
                <a:ea typeface="+mn-ea"/>
              </a:rPr>
              <a:t>切合实际、合理可行</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要科学评估密码应用解决方案和</a:t>
            </a:r>
            <a:r>
              <a:rPr lang="zh-CN" altLang="en-US" sz="2000">
                <a:latin typeface="+mn-ea"/>
                <a:ea typeface="+mn-ea"/>
              </a:rPr>
              <a:t>实施方案，可</a:t>
            </a:r>
            <a:r>
              <a:rPr lang="zh-CN" altLang="en-US" sz="2000" dirty="0">
                <a:latin typeface="+mn-ea"/>
                <a:ea typeface="+mn-ea"/>
              </a:rPr>
              <a:t>采取整体设计、分期建设、稳步推进</a:t>
            </a:r>
            <a:r>
              <a:rPr lang="zh-CN" altLang="en-US" sz="2000">
                <a:latin typeface="+mn-ea"/>
                <a:ea typeface="+mn-ea"/>
              </a:rPr>
              <a:t>的策略，结合实际</a:t>
            </a:r>
            <a:r>
              <a:rPr lang="zh-CN" altLang="en-US" sz="2000" dirty="0">
                <a:latin typeface="+mn-ea"/>
                <a:ea typeface="+mn-ea"/>
              </a:rPr>
              <a:t>情况制定项目组织实施计划</a:t>
            </a:r>
            <a:endParaRPr lang="en-US" altLang="zh-CN" sz="2000" dirty="0">
              <a:latin typeface="+mn-ea"/>
              <a:ea typeface="+mn-ea"/>
            </a:endParaRPr>
          </a:p>
        </p:txBody>
      </p:sp>
    </p:spTree>
    <p:extLst>
      <p:ext uri="{BB962C8B-B14F-4D97-AF65-F5344CB8AC3E}">
        <p14:creationId xmlns:p14="http://schemas.microsoft.com/office/powerpoint/2010/main" val="35977667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37023-D4CD-ACB3-2C54-6E3CE8A750A4}"/>
              </a:ext>
            </a:extLst>
          </p:cNvPr>
          <p:cNvSpPr>
            <a:spLocks noGrp="1"/>
          </p:cNvSpPr>
          <p:nvPr>
            <p:ph type="title"/>
          </p:nvPr>
        </p:nvSpPr>
        <p:spPr/>
        <p:txBody>
          <a:bodyPr/>
          <a:lstStyle/>
          <a:p>
            <a:r>
              <a:rPr lang="zh-CN" altLang="en-US" dirty="0"/>
              <a:t>密码应用方案设计要点</a:t>
            </a:r>
          </a:p>
        </p:txBody>
      </p:sp>
      <p:sp>
        <p:nvSpPr>
          <p:cNvPr id="3" name="文本框 2">
            <a:extLst>
              <a:ext uri="{FF2B5EF4-FFF2-40B4-BE49-F238E27FC236}">
                <a16:creationId xmlns:a16="http://schemas.microsoft.com/office/drawing/2014/main" id="{103C12D9-BE00-4801-0626-059A5AE42032}"/>
              </a:ext>
            </a:extLst>
          </p:cNvPr>
          <p:cNvSpPr txBox="1"/>
          <p:nvPr/>
        </p:nvSpPr>
        <p:spPr>
          <a:xfrm>
            <a:off x="463732" y="946765"/>
            <a:ext cx="11168742" cy="3170099"/>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密码应用方案包括：</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密码应用解决方案</a:t>
            </a:r>
            <a:endParaRPr lang="en-US" altLang="zh-CN" sz="2000" b="1" dirty="0">
              <a:solidFill>
                <a:srgbClr val="C00000"/>
              </a:solidFill>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要求：内容全面、思路清晰、重点突出、资料翔实、数据可靠、方法正确</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密码应用实施方案</a:t>
            </a:r>
            <a:endParaRPr lang="en-US" altLang="zh-CN" sz="2000" b="1" dirty="0">
              <a:solidFill>
                <a:srgbClr val="C00000"/>
              </a:solidFill>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要求：任务目标明确、计划科学合理、配套措施完备</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密码应用应急处置方案</a:t>
            </a:r>
            <a:endParaRPr lang="en-US" altLang="zh-CN" sz="2000" b="1" dirty="0">
              <a:solidFill>
                <a:srgbClr val="C00000"/>
              </a:solidFill>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要求：针对性强、安全事件识别准确、处置措施合理有效</a:t>
            </a:r>
            <a:endParaRPr lang="en-US" altLang="zh-CN" sz="2000" dirty="0">
              <a:latin typeface="+mn-ea"/>
              <a:ea typeface="+mn-ea"/>
            </a:endParaRPr>
          </a:p>
        </p:txBody>
      </p:sp>
    </p:spTree>
    <p:extLst>
      <p:ext uri="{BB962C8B-B14F-4D97-AF65-F5344CB8AC3E}">
        <p14:creationId xmlns:p14="http://schemas.microsoft.com/office/powerpoint/2010/main" val="24008488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37023-D4CD-ACB3-2C54-6E3CE8A750A4}"/>
              </a:ext>
            </a:extLst>
          </p:cNvPr>
          <p:cNvSpPr>
            <a:spLocks noGrp="1"/>
          </p:cNvSpPr>
          <p:nvPr>
            <p:ph type="title"/>
          </p:nvPr>
        </p:nvSpPr>
        <p:spPr/>
        <p:txBody>
          <a:bodyPr/>
          <a:lstStyle/>
          <a:p>
            <a:r>
              <a:rPr lang="zh-CN" altLang="en-US" dirty="0"/>
              <a:t>密码应用</a:t>
            </a:r>
            <a:r>
              <a:rPr lang="zh-CN" altLang="en-US" dirty="0">
                <a:solidFill>
                  <a:srgbClr val="C00000"/>
                </a:solidFill>
              </a:rPr>
              <a:t>解决</a:t>
            </a:r>
            <a:r>
              <a:rPr lang="zh-CN" altLang="en-US" dirty="0"/>
              <a:t>方案设计要点</a:t>
            </a:r>
          </a:p>
        </p:txBody>
      </p:sp>
      <p:sp>
        <p:nvSpPr>
          <p:cNvPr id="3" name="文本框 2">
            <a:extLst>
              <a:ext uri="{FF2B5EF4-FFF2-40B4-BE49-F238E27FC236}">
                <a16:creationId xmlns:a16="http://schemas.microsoft.com/office/drawing/2014/main" id="{103C12D9-BE00-4801-0626-059A5AE42032}"/>
              </a:ext>
            </a:extLst>
          </p:cNvPr>
          <p:cNvSpPr txBox="1"/>
          <p:nvPr/>
        </p:nvSpPr>
        <p:spPr>
          <a:xfrm>
            <a:off x="463732" y="946765"/>
            <a:ext cx="11168742" cy="5170646"/>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① 系统现状分析</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主要对目标系统的规模、业务应用情况、网络拓扑、信息资源、软硬件组成、管理机制和密码应用等现状加以分析</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明确密码应用解决方案所要保护的信息资源和所涉及的范围</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② 安全风险和风险控制需求分析</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描述</a:t>
            </a:r>
            <a:r>
              <a:rPr lang="zh-CN" altLang="en-US" sz="2000">
                <a:latin typeface="+mn-ea"/>
                <a:ea typeface="+mn-ea"/>
              </a:rPr>
              <a:t>风险分析结果，包括</a:t>
            </a:r>
            <a:r>
              <a:rPr lang="zh-CN" altLang="en-US" sz="2000" dirty="0">
                <a:latin typeface="+mn-ea"/>
                <a:ea typeface="+mn-ea"/>
              </a:rPr>
              <a:t>每个风险点涉及的威胁、脆弱点和影响</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给出降低每个风险点的控制措施</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重点标示拟通过密码技术解决的风险控制需求</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明确设计的基本原则</a:t>
            </a:r>
            <a:r>
              <a:rPr lang="zh-CN" altLang="en-US" sz="2000">
                <a:latin typeface="+mn-ea"/>
                <a:ea typeface="+mn-ea"/>
              </a:rPr>
              <a:t>和依据，</a:t>
            </a:r>
            <a:r>
              <a:rPr lang="zh-CN" altLang="en-US" sz="2000" b="1">
                <a:solidFill>
                  <a:srgbClr val="C00000"/>
                </a:solidFill>
                <a:latin typeface="+mn-ea"/>
                <a:ea typeface="+mn-ea"/>
              </a:rPr>
              <a:t>给</a:t>
            </a:r>
            <a:r>
              <a:rPr lang="zh-CN" altLang="en-US" sz="2000" b="1" dirty="0">
                <a:solidFill>
                  <a:srgbClr val="C00000"/>
                </a:solidFill>
                <a:latin typeface="+mn-ea"/>
                <a:ea typeface="+mn-ea"/>
              </a:rPr>
              <a:t>出密码应用方案的总体架构</a:t>
            </a:r>
            <a:endParaRPr lang="en-US" altLang="zh-CN" sz="2000" b="1" dirty="0">
              <a:solidFill>
                <a:srgbClr val="C00000"/>
              </a:solidFill>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③ 从技术角度阐述密码应用解决方案的详细设计</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重点对各子系统、密码产品和服务、密码算法和协议、密码应用工作流程、密钥管理实现等部分进行描述</a:t>
            </a:r>
            <a:endParaRPr lang="en-US" altLang="zh-CN" sz="2000" dirty="0">
              <a:latin typeface="+mn-ea"/>
              <a:ea typeface="+mn-ea"/>
            </a:endParaRPr>
          </a:p>
        </p:txBody>
      </p:sp>
    </p:spTree>
    <p:extLst>
      <p:ext uri="{BB962C8B-B14F-4D97-AF65-F5344CB8AC3E}">
        <p14:creationId xmlns:p14="http://schemas.microsoft.com/office/powerpoint/2010/main" val="66430241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37023-D4CD-ACB3-2C54-6E3CE8A750A4}"/>
              </a:ext>
            </a:extLst>
          </p:cNvPr>
          <p:cNvSpPr>
            <a:spLocks noGrp="1"/>
          </p:cNvSpPr>
          <p:nvPr>
            <p:ph type="title"/>
          </p:nvPr>
        </p:nvSpPr>
        <p:spPr/>
        <p:txBody>
          <a:bodyPr/>
          <a:lstStyle/>
          <a:p>
            <a:r>
              <a:rPr lang="zh-CN" altLang="en-US" dirty="0"/>
              <a:t>密码应用</a:t>
            </a:r>
            <a:r>
              <a:rPr lang="zh-CN" altLang="en-US" dirty="0">
                <a:solidFill>
                  <a:srgbClr val="C00000"/>
                </a:solidFill>
              </a:rPr>
              <a:t>解决</a:t>
            </a:r>
            <a:r>
              <a:rPr lang="zh-CN" altLang="en-US" dirty="0"/>
              <a:t>方案设计要点</a:t>
            </a:r>
          </a:p>
        </p:txBody>
      </p:sp>
      <p:sp>
        <p:nvSpPr>
          <p:cNvPr id="3" name="文本框 2">
            <a:extLst>
              <a:ext uri="{FF2B5EF4-FFF2-40B4-BE49-F238E27FC236}">
                <a16:creationId xmlns:a16="http://schemas.microsoft.com/office/drawing/2014/main" id="{103C12D9-BE00-4801-0626-059A5AE42032}"/>
              </a:ext>
            </a:extLst>
          </p:cNvPr>
          <p:cNvSpPr txBox="1"/>
          <p:nvPr/>
        </p:nvSpPr>
        <p:spPr>
          <a:xfrm>
            <a:off x="463732" y="946765"/>
            <a:ext cx="11168742" cy="4247317"/>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④ 管理体系设计和运维体系设计</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通过制度、人员、实施、应急等</a:t>
            </a:r>
            <a:r>
              <a:rPr lang="zh-CN" altLang="en-US" sz="2000">
                <a:latin typeface="+mn-ea"/>
                <a:ea typeface="+mn-ea"/>
              </a:rPr>
              <a:t>保障措施，合</a:t>
            </a:r>
            <a:r>
              <a:rPr lang="zh-CN" altLang="en-US" sz="2000" dirty="0">
                <a:latin typeface="+mn-ea"/>
                <a:ea typeface="+mn-ea"/>
              </a:rPr>
              <a:t>规、正确、有效地将密码技术方案</a:t>
            </a:r>
            <a:r>
              <a:rPr lang="zh-CN" altLang="en-US" sz="2000" b="1" dirty="0">
                <a:solidFill>
                  <a:srgbClr val="C00000"/>
                </a:solidFill>
                <a:latin typeface="+mn-ea"/>
                <a:ea typeface="+mn-ea"/>
              </a:rPr>
              <a:t>部署到信息系统</a:t>
            </a:r>
            <a:r>
              <a:rPr lang="zh-CN" altLang="en-US" sz="2000" dirty="0">
                <a:latin typeface="+mn-ea"/>
                <a:ea typeface="+mn-ea"/>
              </a:rPr>
              <a:t>中</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确保密码技术在实施、运行阶段能够按照预期的设计目标对信息系统进行安全保护</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⑤ 对所设计的密码应用解决方案进行自查</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逐条对照</a:t>
            </a:r>
            <a:r>
              <a:rPr lang="en-US" altLang="zh-CN" sz="2000" dirty="0">
                <a:latin typeface="+mn-ea"/>
                <a:ea typeface="+mn-ea"/>
              </a:rPr>
              <a:t>《</a:t>
            </a:r>
            <a:r>
              <a:rPr lang="zh-CN" altLang="en-US" sz="2000" dirty="0">
                <a:latin typeface="+mn-ea"/>
                <a:ea typeface="+mn-ea"/>
              </a:rPr>
              <a:t>信息系统密码应用基本要求</a:t>
            </a:r>
            <a:r>
              <a:rPr lang="en-US" altLang="zh-CN" sz="2000" dirty="0">
                <a:latin typeface="+mn-ea"/>
                <a:ea typeface="+mn-ea"/>
              </a:rPr>
              <a:t>》</a:t>
            </a:r>
            <a:r>
              <a:rPr lang="zh-CN" altLang="en-US" sz="2000" dirty="0">
                <a:latin typeface="+mn-ea"/>
                <a:ea typeface="+mn-ea"/>
              </a:rPr>
              <a:t>中</a:t>
            </a:r>
            <a:r>
              <a:rPr lang="zh-CN" altLang="en-US" sz="2000">
                <a:latin typeface="+mn-ea"/>
                <a:ea typeface="+mn-ea"/>
              </a:rPr>
              <a:t>的条款，对</a:t>
            </a:r>
            <a:r>
              <a:rPr lang="zh-CN" altLang="en-US" sz="2000" dirty="0">
                <a:latin typeface="+mn-ea"/>
                <a:ea typeface="+mn-ea"/>
              </a:rPr>
              <a:t>标准符合型和密码合规性进行检查</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自查</a:t>
            </a:r>
            <a:r>
              <a:rPr lang="zh-CN" altLang="en-US" sz="2000">
                <a:latin typeface="+mn-ea"/>
                <a:ea typeface="+mn-ea"/>
              </a:rPr>
              <a:t>结果中，每个</a:t>
            </a:r>
            <a:r>
              <a:rPr lang="zh-CN" altLang="en-US" sz="2000" dirty="0">
                <a:latin typeface="+mn-ea"/>
                <a:ea typeface="+mn-ea"/>
              </a:rPr>
              <a:t>要求项</a:t>
            </a:r>
            <a:r>
              <a:rPr lang="zh-CN" altLang="en-US" sz="2000" b="1" dirty="0">
                <a:solidFill>
                  <a:srgbClr val="C00000"/>
                </a:solidFill>
                <a:latin typeface="+mn-ea"/>
                <a:ea typeface="+mn-ea"/>
              </a:rPr>
              <a:t>只能是“符合”或“不适用”</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对于不适用项应逐条论证</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⑥ 要对密码产品和服务应用情况、业务系统改造</a:t>
            </a:r>
            <a:r>
              <a:rPr lang="en-US" altLang="zh-CN" sz="2000" dirty="0">
                <a:latin typeface="+mn-ea"/>
                <a:ea typeface="+mn-ea"/>
              </a:rPr>
              <a:t>/</a:t>
            </a:r>
            <a:r>
              <a:rPr lang="zh-CN" altLang="en-US" sz="2000" dirty="0">
                <a:latin typeface="+mn-ea"/>
                <a:ea typeface="+mn-ea"/>
              </a:rPr>
              <a:t>建设情况、系统和环境改造</a:t>
            </a:r>
            <a:r>
              <a:rPr lang="en-US" altLang="zh-CN" sz="2000" dirty="0">
                <a:latin typeface="+mn-ea"/>
                <a:ea typeface="+mn-ea"/>
              </a:rPr>
              <a:t>/</a:t>
            </a:r>
            <a:r>
              <a:rPr lang="zh-CN" altLang="en-US" sz="2000" dirty="0">
                <a:latin typeface="+mn-ea"/>
                <a:ea typeface="+mn-ea"/>
              </a:rPr>
              <a:t>建设情况等</a:t>
            </a:r>
            <a:r>
              <a:rPr lang="zh-CN" altLang="en-US" sz="2000" b="1" dirty="0">
                <a:solidFill>
                  <a:srgbClr val="C00000"/>
                </a:solidFill>
                <a:latin typeface="+mn-ea"/>
                <a:ea typeface="+mn-ea"/>
              </a:rPr>
              <a:t>加以说明</a:t>
            </a:r>
            <a:endParaRPr lang="en-US" altLang="zh-CN" sz="2000" b="1" dirty="0">
              <a:solidFill>
                <a:srgbClr val="C00000"/>
              </a:solidFill>
              <a:latin typeface="+mn-ea"/>
              <a:ea typeface="+mn-ea"/>
            </a:endParaRPr>
          </a:p>
        </p:txBody>
      </p:sp>
    </p:spTree>
    <p:extLst>
      <p:ext uri="{BB962C8B-B14F-4D97-AF65-F5344CB8AC3E}">
        <p14:creationId xmlns:p14="http://schemas.microsoft.com/office/powerpoint/2010/main" val="428190468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267976" y="1181656"/>
            <a:ext cx="6749218" cy="4955643"/>
            <a:chOff x="5629927" y="1353082"/>
            <a:chExt cx="6749218" cy="4955643"/>
          </a:xfrm>
        </p:grpSpPr>
        <p:sp>
          <p:nvSpPr>
            <p:cNvPr id="48" name="文本占位符 11"/>
            <p:cNvSpPr txBox="1"/>
            <p:nvPr/>
          </p:nvSpPr>
          <p:spPr>
            <a:xfrm>
              <a:off x="6909170" y="4065381"/>
              <a:ext cx="4190733" cy="483594"/>
            </a:xfrm>
            <a:prstGeom prst="rect">
              <a:avLst/>
            </a:prstGeom>
          </p:spPr>
          <p:txBody>
            <a:bodyPr vert="horz"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2</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49" name="文本占位符 12"/>
            <p:cNvSpPr txBox="1"/>
            <p:nvPr/>
          </p:nvSpPr>
          <p:spPr>
            <a:xfrm>
              <a:off x="5629927" y="3031304"/>
              <a:ext cx="6749218"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密码应用基本要求与实施要点</a:t>
              </a: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7" y="6153823"/>
              <a:ext cx="1001207" cy="154902"/>
              <a:chOff x="7957225" y="6063574"/>
              <a:chExt cx="1508992"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GM/T 0054-2018《</a:t>
            </a:r>
            <a:r>
              <a:rPr lang="zh-CN" altLang="en-US" dirty="0"/>
              <a:t>信息系统密码应用基本要求</a:t>
            </a:r>
            <a:r>
              <a:rPr lang="en-US" altLang="zh-CN" dirty="0"/>
              <a:t>》</a:t>
            </a:r>
            <a:endParaRPr lang="zh-CN" altLang="en-US" dirty="0"/>
          </a:p>
        </p:txBody>
      </p:sp>
      <p:sp>
        <p:nvSpPr>
          <p:cNvPr id="21" name="直角三角形 20"/>
          <p:cNvSpPr/>
          <p:nvPr/>
        </p:nvSpPr>
        <p:spPr>
          <a:xfrm flipV="1">
            <a:off x="4712407" y="1185243"/>
            <a:ext cx="528723" cy="480131"/>
          </a:xfrm>
          <a:prstGeom prst="rtTriangl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241130" y="1112150"/>
            <a:ext cx="1229496" cy="597921"/>
          </a:xfrm>
          <a:prstGeom prst="rect">
            <a:avLst/>
          </a:prstGeom>
          <a:noFill/>
        </p:spPr>
        <p:txBody>
          <a:bodyPr wrap="square" rtlCol="0">
            <a:spAutoFit/>
          </a:bodyPr>
          <a:lstStyle/>
          <a:p>
            <a:pPr algn="ctr">
              <a:lnSpc>
                <a:spcPct val="130000"/>
              </a:lnSpc>
            </a:pPr>
            <a:r>
              <a:rPr lang="zh-CN" altLang="en-US" sz="2800" b="1" spc="300" dirty="0">
                <a:solidFill>
                  <a:schemeClr val="accent4"/>
                </a:solidFill>
                <a:latin typeface="+mj-ea"/>
                <a:ea typeface="+mj-ea"/>
              </a:rPr>
              <a:t>引言</a:t>
            </a:r>
            <a:endParaRPr lang="en-US" altLang="zh-CN" sz="2800" b="1" spc="300" dirty="0">
              <a:solidFill>
                <a:schemeClr val="accent4"/>
              </a:solidFill>
              <a:latin typeface="+mj-ea"/>
              <a:ea typeface="+mj-ea"/>
            </a:endParaRPr>
          </a:p>
        </p:txBody>
      </p:sp>
      <p:grpSp>
        <p:nvGrpSpPr>
          <p:cNvPr id="30" name="组合 29"/>
          <p:cNvGrpSpPr/>
          <p:nvPr/>
        </p:nvGrpSpPr>
        <p:grpSpPr>
          <a:xfrm>
            <a:off x="4571117" y="2690945"/>
            <a:ext cx="360000" cy="360000"/>
            <a:chOff x="7296152" y="2228854"/>
            <a:chExt cx="479426" cy="481013"/>
          </a:xfrm>
          <a:solidFill>
            <a:schemeClr val="bg1"/>
          </a:solidFill>
        </p:grpSpPr>
        <p:sp>
          <p:nvSpPr>
            <p:cNvPr id="31" name="Freeform 109"/>
            <p:cNvSpPr/>
            <p:nvPr/>
          </p:nvSpPr>
          <p:spPr bwMode="auto">
            <a:xfrm>
              <a:off x="7607303" y="2228854"/>
              <a:ext cx="168275" cy="168275"/>
            </a:xfrm>
            <a:custGeom>
              <a:avLst/>
              <a:gdLst>
                <a:gd name="T0" fmla="*/ 2 w 45"/>
                <a:gd name="T1" fmla="*/ 45 h 45"/>
                <a:gd name="T2" fmla="*/ 32 w 45"/>
                <a:gd name="T3" fmla="*/ 45 h 45"/>
                <a:gd name="T4" fmla="*/ 34 w 45"/>
                <a:gd name="T5" fmla="*/ 43 h 45"/>
                <a:gd name="T6" fmla="*/ 32 w 45"/>
                <a:gd name="T7" fmla="*/ 41 h 45"/>
                <a:gd name="T8" fmla="*/ 8 w 45"/>
                <a:gd name="T9" fmla="*/ 41 h 45"/>
                <a:gd name="T10" fmla="*/ 44 w 45"/>
                <a:gd name="T11" fmla="*/ 4 h 45"/>
                <a:gd name="T12" fmla="*/ 44 w 45"/>
                <a:gd name="T13" fmla="*/ 1 h 45"/>
                <a:gd name="T14" fmla="*/ 41 w 45"/>
                <a:gd name="T15" fmla="*/ 1 h 45"/>
                <a:gd name="T16" fmla="*/ 4 w 45"/>
                <a:gd name="T17" fmla="*/ 38 h 45"/>
                <a:gd name="T18" fmla="*/ 4 w 45"/>
                <a:gd name="T19" fmla="*/ 13 h 45"/>
                <a:gd name="T20" fmla="*/ 2 w 45"/>
                <a:gd name="T21" fmla="*/ 11 h 45"/>
                <a:gd name="T22" fmla="*/ 0 w 45"/>
                <a:gd name="T23" fmla="*/ 13 h 45"/>
                <a:gd name="T24" fmla="*/ 0 w 45"/>
                <a:gd name="T25" fmla="*/ 43 h 45"/>
                <a:gd name="T26" fmla="*/ 2 w 45"/>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5" name="Freeform 110"/>
            <p:cNvSpPr/>
            <p:nvPr/>
          </p:nvSpPr>
          <p:spPr bwMode="auto">
            <a:xfrm>
              <a:off x="7296152"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6" name="Freeform 111"/>
            <p:cNvSpPr/>
            <p:nvPr/>
          </p:nvSpPr>
          <p:spPr bwMode="auto">
            <a:xfrm>
              <a:off x="7607303" y="2540004"/>
              <a:ext cx="168275" cy="169863"/>
            </a:xfrm>
            <a:custGeom>
              <a:avLst/>
              <a:gdLst>
                <a:gd name="T0" fmla="*/ 8 w 45"/>
                <a:gd name="T1" fmla="*/ 5 h 45"/>
                <a:gd name="T2" fmla="*/ 32 w 45"/>
                <a:gd name="T3" fmla="*/ 5 h 45"/>
                <a:gd name="T4" fmla="*/ 34 w 45"/>
                <a:gd name="T5" fmla="*/ 2 h 45"/>
                <a:gd name="T6" fmla="*/ 32 w 45"/>
                <a:gd name="T7" fmla="*/ 0 h 45"/>
                <a:gd name="T8" fmla="*/ 2 w 45"/>
                <a:gd name="T9" fmla="*/ 0 h 45"/>
                <a:gd name="T10" fmla="*/ 0 w 45"/>
                <a:gd name="T11" fmla="*/ 2 h 45"/>
                <a:gd name="T12" fmla="*/ 0 w 45"/>
                <a:gd name="T13" fmla="*/ 32 h 45"/>
                <a:gd name="T14" fmla="*/ 2 w 45"/>
                <a:gd name="T15" fmla="*/ 34 h 45"/>
                <a:gd name="T16" fmla="*/ 4 w 45"/>
                <a:gd name="T17" fmla="*/ 32 h 45"/>
                <a:gd name="T18" fmla="*/ 4 w 45"/>
                <a:gd name="T19" fmla="*/ 8 h 45"/>
                <a:gd name="T20" fmla="*/ 41 w 45"/>
                <a:gd name="T21" fmla="*/ 45 h 45"/>
                <a:gd name="T22" fmla="*/ 43 w 45"/>
                <a:gd name="T23" fmla="*/ 45 h 45"/>
                <a:gd name="T24" fmla="*/ 44 w 45"/>
                <a:gd name="T25" fmla="*/ 45 h 45"/>
                <a:gd name="T26" fmla="*/ 44 w 45"/>
                <a:gd name="T27" fmla="*/ 41 h 45"/>
                <a:gd name="T28" fmla="*/ 8 w 45"/>
                <a:gd name="T2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7" name="Freeform 112"/>
            <p:cNvSpPr/>
            <p:nvPr/>
          </p:nvSpPr>
          <p:spPr bwMode="auto">
            <a:xfrm>
              <a:off x="7296152" y="2228854"/>
              <a:ext cx="168275" cy="168275"/>
            </a:xfrm>
            <a:custGeom>
              <a:avLst/>
              <a:gdLst>
                <a:gd name="T0" fmla="*/ 43 w 45"/>
                <a:gd name="T1" fmla="*/ 11 h 45"/>
                <a:gd name="T2" fmla="*/ 41 w 45"/>
                <a:gd name="T3" fmla="*/ 13 h 45"/>
                <a:gd name="T4" fmla="*/ 41 w 45"/>
                <a:gd name="T5" fmla="*/ 38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2 w 45"/>
                <a:gd name="T19" fmla="*/ 41 h 45"/>
                <a:gd name="T20" fmla="*/ 11 w 45"/>
                <a:gd name="T21" fmla="*/ 43 h 45"/>
                <a:gd name="T22" fmla="*/ 13 w 45"/>
                <a:gd name="T23" fmla="*/ 45 h 45"/>
                <a:gd name="T24" fmla="*/ 43 w 45"/>
                <a:gd name="T25" fmla="*/ 45 h 45"/>
                <a:gd name="T26" fmla="*/ 45 w 45"/>
                <a:gd name="T27" fmla="*/ 43 h 45"/>
                <a:gd name="T28" fmla="*/ 45 w 45"/>
                <a:gd name="T29" fmla="*/ 13 h 45"/>
                <a:gd name="T30" fmla="*/ 43 w 45"/>
                <a:gd name="T31"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pic>
        <p:nvPicPr>
          <p:cNvPr id="4" name="图片 3">
            <a:extLst>
              <a:ext uri="{FF2B5EF4-FFF2-40B4-BE49-F238E27FC236}">
                <a16:creationId xmlns:a16="http://schemas.microsoft.com/office/drawing/2014/main" id="{157C9908-49FB-E152-09A5-7FC6892F7CFC}"/>
              </a:ext>
            </a:extLst>
          </p:cNvPr>
          <p:cNvPicPr>
            <a:picLocks noChangeAspect="1"/>
          </p:cNvPicPr>
          <p:nvPr/>
        </p:nvPicPr>
        <p:blipFill>
          <a:blip r:embed="rId3"/>
          <a:stretch>
            <a:fillRect/>
          </a:stretch>
        </p:blipFill>
        <p:spPr>
          <a:xfrm>
            <a:off x="725909" y="1304882"/>
            <a:ext cx="3108658" cy="4452943"/>
          </a:xfrm>
          <a:prstGeom prst="rect">
            <a:avLst/>
          </a:prstGeom>
          <a:ln>
            <a:solidFill>
              <a:schemeClr val="tx1"/>
            </a:solidFill>
          </a:ln>
        </p:spPr>
      </p:pic>
      <p:sp>
        <p:nvSpPr>
          <p:cNvPr id="7" name="文本框 6">
            <a:extLst>
              <a:ext uri="{FF2B5EF4-FFF2-40B4-BE49-F238E27FC236}">
                <a16:creationId xmlns:a16="http://schemas.microsoft.com/office/drawing/2014/main" id="{E936E135-273B-6816-5158-E8A8FECE70F7}"/>
              </a:ext>
            </a:extLst>
          </p:cNvPr>
          <p:cNvSpPr txBox="1"/>
          <p:nvPr/>
        </p:nvSpPr>
        <p:spPr>
          <a:xfrm>
            <a:off x="4409767" y="1971779"/>
            <a:ext cx="7455310" cy="3939540"/>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密码技术作为网络安全的基础性核心技术，是信息保护和网络信任体系建设的基础，是保障网络空间安全的关键技术</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本标准主要从信息系统的物理和环境安全、网络和通信安全、设备和计算安全、应用和数据安全四人层面提出了等级保护不同级别的密码技术应用要求，明确了等级保护不同级别的密钥管理和安全管理要求</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本标准中，“密码”是指“商用密码”</a:t>
            </a: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本标准文本中，“</a:t>
            </a:r>
            <a:r>
              <a:rPr lang="zh-CN" altLang="en-US" sz="2000" b="1" dirty="0">
                <a:solidFill>
                  <a:srgbClr val="C00000"/>
                </a:solidFill>
                <a:latin typeface="+mn-ea"/>
                <a:ea typeface="+mn-ea"/>
              </a:rPr>
              <a:t>可</a:t>
            </a:r>
            <a:r>
              <a:rPr lang="zh-CN" altLang="en-US" sz="2000" dirty="0">
                <a:latin typeface="+mn-ea"/>
                <a:ea typeface="+mn-ea"/>
              </a:rPr>
              <a:t>”表示可以、允许，是陈述型描述，表示在标准的界限内所允许的条款；</a:t>
            </a:r>
            <a:r>
              <a:rPr lang="en-US" altLang="zh-CN" sz="2000" dirty="0">
                <a:latin typeface="+mn-ea"/>
                <a:ea typeface="+mn-ea"/>
              </a:rPr>
              <a:t>“</a:t>
            </a:r>
            <a:r>
              <a:rPr lang="zh-CN" altLang="en-US" sz="2000" b="1" dirty="0">
                <a:solidFill>
                  <a:srgbClr val="C00000"/>
                </a:solidFill>
                <a:latin typeface="+mn-ea"/>
                <a:ea typeface="+mn-ea"/>
              </a:rPr>
              <a:t>宜</a:t>
            </a:r>
            <a:r>
              <a:rPr lang="zh-CN" altLang="en-US" sz="2000" dirty="0">
                <a:latin typeface="+mn-ea"/>
                <a:ea typeface="+mn-ea"/>
              </a:rPr>
              <a:t>”表示推荐、建议，是推荐型描述，表示该条款是首选但不是必须要求；</a:t>
            </a:r>
            <a:r>
              <a:rPr lang="en-US" altLang="zh-CN" sz="2000" dirty="0">
                <a:latin typeface="+mn-ea"/>
                <a:ea typeface="+mn-ea"/>
              </a:rPr>
              <a:t>“</a:t>
            </a:r>
            <a:r>
              <a:rPr lang="zh-CN" altLang="en-US" sz="2000" b="1" dirty="0">
                <a:solidFill>
                  <a:srgbClr val="C00000"/>
                </a:solidFill>
                <a:latin typeface="+mn-ea"/>
                <a:ea typeface="+mn-ea"/>
              </a:rPr>
              <a:t>应</a:t>
            </a:r>
            <a:r>
              <a:rPr lang="zh-CN" altLang="en-US" sz="2000" dirty="0">
                <a:latin typeface="+mn-ea"/>
                <a:ea typeface="+mn-ea"/>
              </a:rPr>
              <a:t>”表示应该、要求，是要求型描述，表明符合标准需要满足的要求</a:t>
            </a:r>
          </a:p>
        </p:txBody>
      </p:sp>
    </p:spTree>
    <p:extLst>
      <p:ext uri="{BB962C8B-B14F-4D97-AF65-F5344CB8AC3E}">
        <p14:creationId xmlns:p14="http://schemas.microsoft.com/office/powerpoint/2010/main" val="353643084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577849" y="110568"/>
            <a:ext cx="9244577" cy="757130"/>
          </a:xfrm>
        </p:spPr>
        <p:txBody>
          <a:bodyPr/>
          <a:lstStyle/>
          <a:p>
            <a:r>
              <a:rPr lang="en-US" altLang="zh-CN" sz="2400" dirty="0"/>
              <a:t>GB/T 39786-2021《</a:t>
            </a:r>
            <a:r>
              <a:rPr lang="zh-CN" altLang="en-US" sz="2400" dirty="0"/>
              <a:t>信息安全技术 信息系统密码应用基本要求</a:t>
            </a:r>
            <a:r>
              <a:rPr lang="en-US" altLang="zh-CN" sz="2400" dirty="0"/>
              <a:t>》</a:t>
            </a:r>
            <a:endParaRPr lang="zh-CN" altLang="en-US" sz="2400" dirty="0"/>
          </a:p>
        </p:txBody>
      </p:sp>
      <p:sp>
        <p:nvSpPr>
          <p:cNvPr id="21" name="直角三角形 20"/>
          <p:cNvSpPr/>
          <p:nvPr/>
        </p:nvSpPr>
        <p:spPr>
          <a:xfrm flipV="1">
            <a:off x="4712407" y="1185243"/>
            <a:ext cx="528723" cy="480131"/>
          </a:xfrm>
          <a:prstGeom prst="rtTriangl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241130" y="1112150"/>
            <a:ext cx="1229496" cy="597921"/>
          </a:xfrm>
          <a:prstGeom prst="rect">
            <a:avLst/>
          </a:prstGeom>
          <a:noFill/>
        </p:spPr>
        <p:txBody>
          <a:bodyPr wrap="square" rtlCol="0">
            <a:spAutoFit/>
          </a:bodyPr>
          <a:lstStyle/>
          <a:p>
            <a:pPr algn="ctr">
              <a:lnSpc>
                <a:spcPct val="130000"/>
              </a:lnSpc>
            </a:pPr>
            <a:r>
              <a:rPr lang="zh-CN" altLang="en-US" sz="2800" b="1" spc="300" dirty="0">
                <a:solidFill>
                  <a:schemeClr val="accent4"/>
                </a:solidFill>
                <a:latin typeface="+mj-ea"/>
                <a:ea typeface="+mj-ea"/>
              </a:rPr>
              <a:t>引言</a:t>
            </a:r>
            <a:endParaRPr lang="en-US" altLang="zh-CN" sz="2800" b="1" spc="300" dirty="0">
              <a:solidFill>
                <a:schemeClr val="accent4"/>
              </a:solidFill>
              <a:latin typeface="+mj-ea"/>
              <a:ea typeface="+mj-ea"/>
            </a:endParaRPr>
          </a:p>
        </p:txBody>
      </p:sp>
      <p:grpSp>
        <p:nvGrpSpPr>
          <p:cNvPr id="30" name="组合 29"/>
          <p:cNvGrpSpPr/>
          <p:nvPr/>
        </p:nvGrpSpPr>
        <p:grpSpPr>
          <a:xfrm>
            <a:off x="4571117" y="2690945"/>
            <a:ext cx="360000" cy="360000"/>
            <a:chOff x="7296152" y="2228854"/>
            <a:chExt cx="479426" cy="481013"/>
          </a:xfrm>
          <a:solidFill>
            <a:schemeClr val="bg1"/>
          </a:solidFill>
        </p:grpSpPr>
        <p:sp>
          <p:nvSpPr>
            <p:cNvPr id="31" name="Freeform 109"/>
            <p:cNvSpPr/>
            <p:nvPr/>
          </p:nvSpPr>
          <p:spPr bwMode="auto">
            <a:xfrm>
              <a:off x="7607303" y="2228854"/>
              <a:ext cx="168275" cy="168275"/>
            </a:xfrm>
            <a:custGeom>
              <a:avLst/>
              <a:gdLst>
                <a:gd name="T0" fmla="*/ 2 w 45"/>
                <a:gd name="T1" fmla="*/ 45 h 45"/>
                <a:gd name="T2" fmla="*/ 32 w 45"/>
                <a:gd name="T3" fmla="*/ 45 h 45"/>
                <a:gd name="T4" fmla="*/ 34 w 45"/>
                <a:gd name="T5" fmla="*/ 43 h 45"/>
                <a:gd name="T6" fmla="*/ 32 w 45"/>
                <a:gd name="T7" fmla="*/ 41 h 45"/>
                <a:gd name="T8" fmla="*/ 8 w 45"/>
                <a:gd name="T9" fmla="*/ 41 h 45"/>
                <a:gd name="T10" fmla="*/ 44 w 45"/>
                <a:gd name="T11" fmla="*/ 4 h 45"/>
                <a:gd name="T12" fmla="*/ 44 w 45"/>
                <a:gd name="T13" fmla="*/ 1 h 45"/>
                <a:gd name="T14" fmla="*/ 41 w 45"/>
                <a:gd name="T15" fmla="*/ 1 h 45"/>
                <a:gd name="T16" fmla="*/ 4 w 45"/>
                <a:gd name="T17" fmla="*/ 38 h 45"/>
                <a:gd name="T18" fmla="*/ 4 w 45"/>
                <a:gd name="T19" fmla="*/ 13 h 45"/>
                <a:gd name="T20" fmla="*/ 2 w 45"/>
                <a:gd name="T21" fmla="*/ 11 h 45"/>
                <a:gd name="T22" fmla="*/ 0 w 45"/>
                <a:gd name="T23" fmla="*/ 13 h 45"/>
                <a:gd name="T24" fmla="*/ 0 w 45"/>
                <a:gd name="T25" fmla="*/ 43 h 45"/>
                <a:gd name="T26" fmla="*/ 2 w 45"/>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5" name="Freeform 110"/>
            <p:cNvSpPr/>
            <p:nvPr/>
          </p:nvSpPr>
          <p:spPr bwMode="auto">
            <a:xfrm>
              <a:off x="7296152"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6" name="Freeform 111"/>
            <p:cNvSpPr/>
            <p:nvPr/>
          </p:nvSpPr>
          <p:spPr bwMode="auto">
            <a:xfrm>
              <a:off x="7607303" y="2540004"/>
              <a:ext cx="168275" cy="169863"/>
            </a:xfrm>
            <a:custGeom>
              <a:avLst/>
              <a:gdLst>
                <a:gd name="T0" fmla="*/ 8 w 45"/>
                <a:gd name="T1" fmla="*/ 5 h 45"/>
                <a:gd name="T2" fmla="*/ 32 w 45"/>
                <a:gd name="T3" fmla="*/ 5 h 45"/>
                <a:gd name="T4" fmla="*/ 34 w 45"/>
                <a:gd name="T5" fmla="*/ 2 h 45"/>
                <a:gd name="T6" fmla="*/ 32 w 45"/>
                <a:gd name="T7" fmla="*/ 0 h 45"/>
                <a:gd name="T8" fmla="*/ 2 w 45"/>
                <a:gd name="T9" fmla="*/ 0 h 45"/>
                <a:gd name="T10" fmla="*/ 0 w 45"/>
                <a:gd name="T11" fmla="*/ 2 h 45"/>
                <a:gd name="T12" fmla="*/ 0 w 45"/>
                <a:gd name="T13" fmla="*/ 32 h 45"/>
                <a:gd name="T14" fmla="*/ 2 w 45"/>
                <a:gd name="T15" fmla="*/ 34 h 45"/>
                <a:gd name="T16" fmla="*/ 4 w 45"/>
                <a:gd name="T17" fmla="*/ 32 h 45"/>
                <a:gd name="T18" fmla="*/ 4 w 45"/>
                <a:gd name="T19" fmla="*/ 8 h 45"/>
                <a:gd name="T20" fmla="*/ 41 w 45"/>
                <a:gd name="T21" fmla="*/ 45 h 45"/>
                <a:gd name="T22" fmla="*/ 43 w 45"/>
                <a:gd name="T23" fmla="*/ 45 h 45"/>
                <a:gd name="T24" fmla="*/ 44 w 45"/>
                <a:gd name="T25" fmla="*/ 45 h 45"/>
                <a:gd name="T26" fmla="*/ 44 w 45"/>
                <a:gd name="T27" fmla="*/ 41 h 45"/>
                <a:gd name="T28" fmla="*/ 8 w 45"/>
                <a:gd name="T2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7" name="Freeform 112"/>
            <p:cNvSpPr/>
            <p:nvPr/>
          </p:nvSpPr>
          <p:spPr bwMode="auto">
            <a:xfrm>
              <a:off x="7296152" y="2228854"/>
              <a:ext cx="168275" cy="168275"/>
            </a:xfrm>
            <a:custGeom>
              <a:avLst/>
              <a:gdLst>
                <a:gd name="T0" fmla="*/ 43 w 45"/>
                <a:gd name="T1" fmla="*/ 11 h 45"/>
                <a:gd name="T2" fmla="*/ 41 w 45"/>
                <a:gd name="T3" fmla="*/ 13 h 45"/>
                <a:gd name="T4" fmla="*/ 41 w 45"/>
                <a:gd name="T5" fmla="*/ 38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2 w 45"/>
                <a:gd name="T19" fmla="*/ 41 h 45"/>
                <a:gd name="T20" fmla="*/ 11 w 45"/>
                <a:gd name="T21" fmla="*/ 43 h 45"/>
                <a:gd name="T22" fmla="*/ 13 w 45"/>
                <a:gd name="T23" fmla="*/ 45 h 45"/>
                <a:gd name="T24" fmla="*/ 43 w 45"/>
                <a:gd name="T25" fmla="*/ 45 h 45"/>
                <a:gd name="T26" fmla="*/ 45 w 45"/>
                <a:gd name="T27" fmla="*/ 43 h 45"/>
                <a:gd name="T28" fmla="*/ 45 w 45"/>
                <a:gd name="T29" fmla="*/ 13 h 45"/>
                <a:gd name="T30" fmla="*/ 43 w 45"/>
                <a:gd name="T31"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7" name="文本框 6">
            <a:extLst>
              <a:ext uri="{FF2B5EF4-FFF2-40B4-BE49-F238E27FC236}">
                <a16:creationId xmlns:a16="http://schemas.microsoft.com/office/drawing/2014/main" id="{E936E135-273B-6816-5158-E8A8FECE70F7}"/>
              </a:ext>
            </a:extLst>
          </p:cNvPr>
          <p:cNvSpPr txBox="1"/>
          <p:nvPr/>
        </p:nvSpPr>
        <p:spPr>
          <a:xfrm>
            <a:off x="4409767" y="1954523"/>
            <a:ext cx="7455310" cy="4247317"/>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本标准规定了信息系统第一级到第四级的密码应用的基本要求，从信息系统的物理和环境安全、网络和通信安全、设备和计算安全、应用和数据安全四个技术层面提出了第一级到第四级的密码应用技术要求，并从管理制度、人员管理、建设运行和应急处置四个方面提出了第一级到第四级的密码应用管理要求</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注：</a:t>
            </a:r>
            <a:r>
              <a:rPr lang="zh-CN" altLang="en-US" sz="2000" b="1" dirty="0">
                <a:solidFill>
                  <a:srgbClr val="C00000"/>
                </a:solidFill>
                <a:latin typeface="+mn-ea"/>
                <a:ea typeface="+mn-ea"/>
              </a:rPr>
              <a:t>第五级密码应用</a:t>
            </a:r>
            <a:r>
              <a:rPr lang="zh-CN" altLang="en-US" sz="2000" dirty="0">
                <a:latin typeface="+mn-ea"/>
                <a:ea typeface="+mn-ea"/>
              </a:rPr>
              <a:t>仅在本标准中描述通用要求，第五级密码应用技术要求和管理要求不在本标准中描述</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本标准适用于指导、规范信息系统密码应用的规划、建设、运行及测评</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在本标准的基础之上，各领城与行业可结合本领域与行业的密码应用需求来指导、规范信息系统密码应用</a:t>
            </a:r>
          </a:p>
        </p:txBody>
      </p:sp>
      <p:pic>
        <p:nvPicPr>
          <p:cNvPr id="3" name="图片 2">
            <a:extLst>
              <a:ext uri="{FF2B5EF4-FFF2-40B4-BE49-F238E27FC236}">
                <a16:creationId xmlns:a16="http://schemas.microsoft.com/office/drawing/2014/main" id="{F71BD231-B63A-2C64-F6FF-C5746E9F5F7E}"/>
              </a:ext>
            </a:extLst>
          </p:cNvPr>
          <p:cNvPicPr>
            <a:picLocks noChangeAspect="1"/>
          </p:cNvPicPr>
          <p:nvPr/>
        </p:nvPicPr>
        <p:blipFill>
          <a:blip r:embed="rId3"/>
          <a:stretch>
            <a:fillRect/>
          </a:stretch>
        </p:blipFill>
        <p:spPr>
          <a:xfrm>
            <a:off x="668004" y="1202476"/>
            <a:ext cx="3295287" cy="4684105"/>
          </a:xfrm>
          <a:prstGeom prst="rect">
            <a:avLst/>
          </a:prstGeom>
          <a:ln>
            <a:solidFill>
              <a:schemeClr val="tx1"/>
            </a:solidFill>
          </a:ln>
        </p:spPr>
      </p:pic>
    </p:spTree>
    <p:extLst>
      <p:ext uri="{BB962C8B-B14F-4D97-AF65-F5344CB8AC3E}">
        <p14:creationId xmlns:p14="http://schemas.microsoft.com/office/powerpoint/2010/main" val="1649724023"/>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37023-D4CD-ACB3-2C54-6E3CE8A750A4}"/>
              </a:ext>
            </a:extLst>
          </p:cNvPr>
          <p:cNvSpPr>
            <a:spLocks noGrp="1"/>
          </p:cNvSpPr>
          <p:nvPr>
            <p:ph type="title"/>
          </p:nvPr>
        </p:nvSpPr>
        <p:spPr/>
        <p:txBody>
          <a:bodyPr/>
          <a:lstStyle/>
          <a:p>
            <a:r>
              <a:rPr lang="zh-CN" altLang="en-US" dirty="0"/>
              <a:t>信息系统密码应用基本要求</a:t>
            </a:r>
          </a:p>
        </p:txBody>
      </p:sp>
      <p:pic>
        <p:nvPicPr>
          <p:cNvPr id="6" name="图片 5">
            <a:extLst>
              <a:ext uri="{FF2B5EF4-FFF2-40B4-BE49-F238E27FC236}">
                <a16:creationId xmlns:a16="http://schemas.microsoft.com/office/drawing/2014/main" id="{6A3691EF-FB86-B31D-7DDC-570AA902957D}"/>
              </a:ext>
            </a:extLst>
          </p:cNvPr>
          <p:cNvPicPr>
            <a:picLocks noChangeAspect="1"/>
          </p:cNvPicPr>
          <p:nvPr/>
        </p:nvPicPr>
        <p:blipFill>
          <a:blip r:embed="rId2"/>
          <a:stretch>
            <a:fillRect/>
          </a:stretch>
        </p:blipFill>
        <p:spPr>
          <a:xfrm>
            <a:off x="5448482" y="0"/>
            <a:ext cx="6743518" cy="6858000"/>
          </a:xfrm>
          <a:prstGeom prst="rect">
            <a:avLst/>
          </a:prstGeom>
        </p:spPr>
      </p:pic>
      <p:pic>
        <p:nvPicPr>
          <p:cNvPr id="8" name="图片 7">
            <a:extLst>
              <a:ext uri="{FF2B5EF4-FFF2-40B4-BE49-F238E27FC236}">
                <a16:creationId xmlns:a16="http://schemas.microsoft.com/office/drawing/2014/main" id="{BCF2D099-EA68-3834-DBDE-AAF48332E93B}"/>
              </a:ext>
            </a:extLst>
          </p:cNvPr>
          <p:cNvPicPr>
            <a:picLocks noChangeAspect="1"/>
          </p:cNvPicPr>
          <p:nvPr/>
        </p:nvPicPr>
        <p:blipFill>
          <a:blip r:embed="rId3"/>
          <a:stretch>
            <a:fillRect/>
          </a:stretch>
        </p:blipFill>
        <p:spPr>
          <a:xfrm>
            <a:off x="1581" y="3370006"/>
            <a:ext cx="5446901" cy="3415331"/>
          </a:xfrm>
          <a:prstGeom prst="rect">
            <a:avLst/>
          </a:prstGeom>
        </p:spPr>
      </p:pic>
      <p:grpSp>
        <p:nvGrpSpPr>
          <p:cNvPr id="13" name="组合 12">
            <a:extLst>
              <a:ext uri="{FF2B5EF4-FFF2-40B4-BE49-F238E27FC236}">
                <a16:creationId xmlns:a16="http://schemas.microsoft.com/office/drawing/2014/main" id="{FCB890BC-A8B6-703A-B24C-CB39C483E3B6}"/>
              </a:ext>
            </a:extLst>
          </p:cNvPr>
          <p:cNvGrpSpPr/>
          <p:nvPr/>
        </p:nvGrpSpPr>
        <p:grpSpPr>
          <a:xfrm>
            <a:off x="-539" y="1476192"/>
            <a:ext cx="5449022" cy="1753874"/>
            <a:chOff x="-539" y="1129605"/>
            <a:chExt cx="5449022" cy="1753874"/>
          </a:xfrm>
        </p:grpSpPr>
        <p:pic>
          <p:nvPicPr>
            <p:cNvPr id="10" name="图片 9">
              <a:extLst>
                <a:ext uri="{FF2B5EF4-FFF2-40B4-BE49-F238E27FC236}">
                  <a16:creationId xmlns:a16="http://schemas.microsoft.com/office/drawing/2014/main" id="{10667474-6C54-4CA4-76D1-E899ED166C25}"/>
                </a:ext>
              </a:extLst>
            </p:cNvPr>
            <p:cNvPicPr>
              <a:picLocks noChangeAspect="1"/>
            </p:cNvPicPr>
            <p:nvPr/>
          </p:nvPicPr>
          <p:blipFill>
            <a:blip r:embed="rId4"/>
            <a:stretch>
              <a:fillRect/>
            </a:stretch>
          </p:blipFill>
          <p:spPr>
            <a:xfrm>
              <a:off x="-539" y="1129605"/>
              <a:ext cx="5449022" cy="1101258"/>
            </a:xfrm>
            <a:prstGeom prst="rect">
              <a:avLst/>
            </a:prstGeom>
          </p:spPr>
        </p:pic>
        <p:pic>
          <p:nvPicPr>
            <p:cNvPr id="12" name="图片 11">
              <a:extLst>
                <a:ext uri="{FF2B5EF4-FFF2-40B4-BE49-F238E27FC236}">
                  <a16:creationId xmlns:a16="http://schemas.microsoft.com/office/drawing/2014/main" id="{084C2517-C0C9-2FF0-920C-D9FBD1850C20}"/>
                </a:ext>
              </a:extLst>
            </p:cNvPr>
            <p:cNvPicPr>
              <a:picLocks noChangeAspect="1"/>
            </p:cNvPicPr>
            <p:nvPr/>
          </p:nvPicPr>
          <p:blipFill>
            <a:blip r:embed="rId5"/>
            <a:stretch>
              <a:fillRect/>
            </a:stretch>
          </p:blipFill>
          <p:spPr>
            <a:xfrm>
              <a:off x="1580" y="2217502"/>
              <a:ext cx="5446901" cy="665977"/>
            </a:xfrm>
            <a:prstGeom prst="rect">
              <a:avLst/>
            </a:prstGeom>
          </p:spPr>
        </p:pic>
      </p:grpSp>
      <p:sp>
        <p:nvSpPr>
          <p:cNvPr id="15" name="文本框 14">
            <a:extLst>
              <a:ext uri="{FF2B5EF4-FFF2-40B4-BE49-F238E27FC236}">
                <a16:creationId xmlns:a16="http://schemas.microsoft.com/office/drawing/2014/main" id="{7D6B75F1-0628-490F-DBFC-CD89F36CEBDD}"/>
              </a:ext>
            </a:extLst>
          </p:cNvPr>
          <p:cNvSpPr txBox="1"/>
          <p:nvPr/>
        </p:nvSpPr>
        <p:spPr>
          <a:xfrm>
            <a:off x="577850" y="955727"/>
            <a:ext cx="4325989" cy="369332"/>
          </a:xfrm>
          <a:prstGeom prst="rect">
            <a:avLst/>
          </a:prstGeom>
          <a:noFill/>
        </p:spPr>
        <p:txBody>
          <a:bodyPr wrap="square">
            <a:spAutoFit/>
          </a:bodyPr>
          <a:lstStyle/>
          <a:p>
            <a:r>
              <a:rPr lang="zh-CN" altLang="en-US" b="1" dirty="0"/>
              <a:t>本课程以</a:t>
            </a:r>
            <a:r>
              <a:rPr lang="en-US" altLang="zh-CN" b="1" dirty="0"/>
              <a:t>GM/T 0054-2018</a:t>
            </a:r>
            <a:r>
              <a:rPr lang="zh-CN" altLang="en-US" b="1" dirty="0"/>
              <a:t>为准进行讲解</a:t>
            </a:r>
          </a:p>
        </p:txBody>
      </p:sp>
    </p:spTree>
    <p:extLst>
      <p:ext uri="{BB962C8B-B14F-4D97-AF65-F5344CB8AC3E}">
        <p14:creationId xmlns:p14="http://schemas.microsoft.com/office/powerpoint/2010/main" val="189467949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267977" y="1286273"/>
            <a:ext cx="6749218" cy="4851002"/>
            <a:chOff x="5267977" y="1286273"/>
            <a:chExt cx="6749218" cy="4851002"/>
          </a:xfrm>
        </p:grpSpPr>
        <p:grpSp>
          <p:nvGrpSpPr>
            <p:cNvPr id="23" name="组合 22"/>
            <p:cNvGrpSpPr/>
            <p:nvPr/>
          </p:nvGrpSpPr>
          <p:grpSpPr>
            <a:xfrm>
              <a:off x="8036197" y="5982373"/>
              <a:ext cx="1001207" cy="154902"/>
              <a:chOff x="7957225" y="6063574"/>
              <a:chExt cx="1508992" cy="233464"/>
            </a:xfrm>
          </p:grpSpPr>
          <p:sp>
            <p:nvSpPr>
              <p:cNvPr id="24" name="椭圆 23"/>
              <p:cNvSpPr/>
              <p:nvPr userDrawn="1"/>
            </p:nvSpPr>
            <p:spPr>
              <a:xfrm>
                <a:off x="7957225"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1</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3" name="文本占位符 12"/>
            <p:cNvSpPr txBox="1"/>
            <p:nvPr/>
          </p:nvSpPr>
          <p:spPr>
            <a:xfrm>
              <a:off x="5267977" y="2859854"/>
              <a:ext cx="6749218"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密码应用技术框架与方案设计</a:t>
              </a:r>
            </a:p>
          </p:txBody>
        </p:sp>
      </p:grpSp>
      <p:pic>
        <p:nvPicPr>
          <p:cNvPr id="2" name="图片 6">
            <a:extLst>
              <a:ext uri="{FF2B5EF4-FFF2-40B4-BE49-F238E27FC236}">
                <a16:creationId xmlns:a16="http://schemas.microsoft.com/office/drawing/2014/main" id="{0C8E2B25-536B-FCBF-B6BE-917F1AA4F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44" y="1033236"/>
            <a:ext cx="3185959" cy="406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7E4C1-7A5D-673B-C9F6-80E38EDBF724}"/>
              </a:ext>
            </a:extLst>
          </p:cNvPr>
          <p:cNvSpPr>
            <a:spLocks noGrp="1"/>
          </p:cNvSpPr>
          <p:nvPr>
            <p:ph type="title"/>
          </p:nvPr>
        </p:nvSpPr>
        <p:spPr/>
        <p:txBody>
          <a:bodyPr/>
          <a:lstStyle/>
          <a:p>
            <a:r>
              <a:rPr lang="en-US" altLang="zh-CN" dirty="0"/>
              <a:t>1</a:t>
            </a:r>
            <a:r>
              <a:rPr lang="zh-CN" altLang="en-US" dirty="0"/>
              <a:t>、物理和环境安全的要求</a:t>
            </a:r>
          </a:p>
        </p:txBody>
      </p:sp>
      <p:sp>
        <p:nvSpPr>
          <p:cNvPr id="5" name="文本框 4">
            <a:extLst>
              <a:ext uri="{FF2B5EF4-FFF2-40B4-BE49-F238E27FC236}">
                <a16:creationId xmlns:a16="http://schemas.microsoft.com/office/drawing/2014/main" id="{8646A001-5720-AB1E-9555-B836C9775044}"/>
              </a:ext>
            </a:extLst>
          </p:cNvPr>
          <p:cNvSpPr txBox="1"/>
          <p:nvPr/>
        </p:nvSpPr>
        <p:spPr>
          <a:xfrm>
            <a:off x="463732" y="946765"/>
            <a:ext cx="11168742" cy="363176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物理和环境安全密码应用总则：</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采用密码技术实施对重要场所、监控设备等的</a:t>
            </a:r>
            <a:r>
              <a:rPr lang="zh-CN" altLang="en-US" sz="2000" b="1" dirty="0">
                <a:solidFill>
                  <a:srgbClr val="C00000"/>
                </a:solidFill>
                <a:latin typeface="+mn-ea"/>
                <a:ea typeface="+mn-ea"/>
              </a:rPr>
              <a:t>物理访问控制</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采用密码技术对物理访问控制记录、监控信息等物理和环境的敏感信息数据实施</a:t>
            </a:r>
            <a:r>
              <a:rPr lang="zh-CN" altLang="en-US" sz="2000" b="1" dirty="0">
                <a:solidFill>
                  <a:srgbClr val="C00000"/>
                </a:solidFill>
                <a:latin typeface="+mn-ea"/>
                <a:ea typeface="+mn-ea"/>
              </a:rPr>
              <a:t>完整性保护</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采用密码技术实现的</a:t>
            </a:r>
            <a:r>
              <a:rPr lang="zh-CN" altLang="en-US" sz="2000" b="1" dirty="0">
                <a:solidFill>
                  <a:srgbClr val="C00000"/>
                </a:solidFill>
                <a:latin typeface="+mn-ea"/>
                <a:ea typeface="+mn-ea"/>
              </a:rPr>
              <a:t>电子门禁系统</a:t>
            </a:r>
            <a:r>
              <a:rPr lang="zh-CN" altLang="en-US" sz="2000" dirty="0">
                <a:latin typeface="+mn-ea"/>
                <a:ea typeface="+mn-ea"/>
              </a:rPr>
              <a:t>应遵循</a:t>
            </a:r>
            <a:r>
              <a:rPr lang="en-US" altLang="zh-CN" sz="2000" dirty="0">
                <a:latin typeface="+mn-ea"/>
                <a:ea typeface="+mn-ea"/>
              </a:rPr>
              <a:t>GM/T 0036</a:t>
            </a:r>
            <a:r>
              <a:rPr lang="zh-CN" altLang="en-US" sz="2000" dirty="0">
                <a:latin typeface="+mn-ea"/>
                <a:ea typeface="+mn-ea"/>
              </a:rPr>
              <a:t>要求</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实现要点：</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一种典型做法是将信息系统部署在</a:t>
            </a:r>
            <a:r>
              <a:rPr lang="zh-CN" altLang="en-US" sz="2000" b="1" dirty="0">
                <a:solidFill>
                  <a:srgbClr val="C00000"/>
                </a:solidFill>
                <a:latin typeface="+mn-ea"/>
                <a:ea typeface="+mn-ea"/>
              </a:rPr>
              <a:t>机房</a:t>
            </a:r>
            <a:r>
              <a:rPr lang="zh-CN" altLang="en-US" sz="2000" dirty="0">
                <a:latin typeface="+mn-ea"/>
                <a:ea typeface="+mn-ea"/>
              </a:rPr>
              <a:t>，机房配置部署</a:t>
            </a:r>
            <a:r>
              <a:rPr lang="zh-CN" altLang="en-US" sz="2000" b="1" dirty="0">
                <a:solidFill>
                  <a:srgbClr val="C00000"/>
                </a:solidFill>
                <a:latin typeface="+mn-ea"/>
                <a:ea typeface="+mn-ea"/>
              </a:rPr>
              <a:t>电子门禁系统和视频监控设备</a:t>
            </a:r>
            <a:endParaRPr lang="en-US" altLang="zh-CN" sz="2000" b="1" dirty="0">
              <a:solidFill>
                <a:srgbClr val="C00000"/>
              </a:solidFill>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采用电子门禁系统是实现物理和环境访问控制的有效手段</a:t>
            </a:r>
            <a:endParaRPr lang="en-US" altLang="zh-CN" sz="2000" dirty="0">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当前采用或启用</a:t>
            </a:r>
            <a:r>
              <a:rPr lang="zh-CN" altLang="en-US" sz="2000" b="1" dirty="0">
                <a:solidFill>
                  <a:srgbClr val="C00000"/>
                </a:solidFill>
                <a:latin typeface="+mn-ea"/>
                <a:ea typeface="+mn-ea"/>
              </a:rPr>
              <a:t>密码技术的电子门禁</a:t>
            </a:r>
            <a:r>
              <a:rPr lang="zh-CN" altLang="en-US" sz="2000" dirty="0">
                <a:latin typeface="+mn-ea"/>
                <a:ea typeface="+mn-ea"/>
              </a:rPr>
              <a:t>系统还不普遍，复制门禁卡的行为还时有发生</a:t>
            </a:r>
            <a:endParaRPr lang="en-US" altLang="zh-CN" sz="2000" dirty="0">
              <a:latin typeface="+mn-ea"/>
              <a:ea typeface="+mn-ea"/>
            </a:endParaRPr>
          </a:p>
        </p:txBody>
      </p:sp>
    </p:spTree>
    <p:extLst>
      <p:ext uri="{BB962C8B-B14F-4D97-AF65-F5344CB8AC3E}">
        <p14:creationId xmlns:p14="http://schemas.microsoft.com/office/powerpoint/2010/main" val="206863158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7E4C1-7A5D-673B-C9F6-80E38EDBF724}"/>
              </a:ext>
            </a:extLst>
          </p:cNvPr>
          <p:cNvSpPr>
            <a:spLocks noGrp="1"/>
          </p:cNvSpPr>
          <p:nvPr>
            <p:ph type="title"/>
          </p:nvPr>
        </p:nvSpPr>
        <p:spPr/>
        <p:txBody>
          <a:bodyPr/>
          <a:lstStyle/>
          <a:p>
            <a:r>
              <a:rPr lang="en-US" altLang="zh-CN" dirty="0"/>
              <a:t>1</a:t>
            </a:r>
            <a:r>
              <a:rPr lang="zh-CN" altLang="en-US" dirty="0"/>
              <a:t>、物理和环境安全的要求</a:t>
            </a:r>
          </a:p>
        </p:txBody>
      </p:sp>
      <p:sp>
        <p:nvSpPr>
          <p:cNvPr id="5" name="文本框 4">
            <a:extLst>
              <a:ext uri="{FF2B5EF4-FFF2-40B4-BE49-F238E27FC236}">
                <a16:creationId xmlns:a16="http://schemas.microsoft.com/office/drawing/2014/main" id="{8646A001-5720-AB1E-9555-B836C9775044}"/>
              </a:ext>
            </a:extLst>
          </p:cNvPr>
          <p:cNvSpPr txBox="1"/>
          <p:nvPr/>
        </p:nvSpPr>
        <p:spPr>
          <a:xfrm>
            <a:off x="463732" y="946765"/>
            <a:ext cx="5538862" cy="5324535"/>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条款：</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身份鉴别</a:t>
            </a:r>
            <a:r>
              <a:rPr lang="zh-CN" altLang="en-US" sz="2000" dirty="0">
                <a:latin typeface="+mn-ea"/>
                <a:ea typeface="+mn-ea"/>
              </a:rPr>
              <a:t>：应使用密码技术的真实性功能来保护物理访问控制身份鉴别信息，保证重要领域进入人员身份的真实性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电子门禁记录数据完整性</a:t>
            </a:r>
            <a:r>
              <a:rPr lang="zh-CN" altLang="en-US" sz="2000" dirty="0">
                <a:latin typeface="+mn-ea"/>
                <a:ea typeface="+mn-ea"/>
              </a:rPr>
              <a:t>：应使用密码技术的完整性功能来保证电子门禁系统进出记录的完整性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视频记录数据完整性</a:t>
            </a:r>
            <a:r>
              <a:rPr lang="zh-CN" altLang="en-US" sz="2000" dirty="0">
                <a:latin typeface="+mn-ea"/>
                <a:ea typeface="+mn-ea"/>
              </a:rPr>
              <a:t>：应使用密码技术的完整性功能来保证视频监控音像记录的完整性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密码模块实现</a:t>
            </a:r>
            <a:r>
              <a:rPr lang="zh-CN" altLang="en-US" sz="2000" dirty="0">
                <a:latin typeface="+mn-ea"/>
                <a:ea typeface="+mn-ea"/>
              </a:rPr>
              <a:t>：应采用符合</a:t>
            </a:r>
            <a:r>
              <a:rPr lang="en-US" altLang="zh-CN" sz="2000" dirty="0">
                <a:latin typeface="+mn-ea"/>
                <a:ea typeface="+mn-ea"/>
              </a:rPr>
              <a:t>GM/T 0028-2014</a:t>
            </a:r>
            <a:r>
              <a:rPr lang="zh-CN" altLang="en-US" sz="2000" dirty="0">
                <a:latin typeface="+mn-ea"/>
                <a:ea typeface="+mn-ea"/>
              </a:rPr>
              <a:t>要求的</a:t>
            </a:r>
            <a:r>
              <a:rPr lang="zh-CN" altLang="en-US" sz="2000" b="1" dirty="0">
                <a:solidFill>
                  <a:srgbClr val="C00000"/>
                </a:solidFill>
                <a:latin typeface="+mn-ea"/>
                <a:ea typeface="+mn-ea"/>
              </a:rPr>
              <a:t>三级及以上</a:t>
            </a:r>
            <a:r>
              <a:rPr lang="zh-CN" altLang="en-US" sz="2000" dirty="0">
                <a:latin typeface="+mn-ea"/>
                <a:ea typeface="+mn-ea"/>
              </a:rPr>
              <a:t>密码模块或通过国家密码管理部门核准的硬件密码产品实现密码运算和密钥管理（</a:t>
            </a:r>
            <a:r>
              <a:rPr lang="zh-CN" altLang="en-US" sz="2000" b="1" dirty="0">
                <a:solidFill>
                  <a:srgbClr val="0070C0"/>
                </a:solidFill>
                <a:latin typeface="+mn-ea"/>
                <a:ea typeface="+mn-ea"/>
              </a:rPr>
              <a:t>第四级信息系统要求，第三级信息系统推荐</a:t>
            </a:r>
            <a:r>
              <a:rPr lang="zh-CN" altLang="en-US" sz="2000" dirty="0">
                <a:latin typeface="+mn-ea"/>
                <a:ea typeface="+mn-ea"/>
              </a:rPr>
              <a:t>）</a:t>
            </a:r>
            <a:endParaRPr lang="en-US" altLang="zh-CN" sz="2000" dirty="0">
              <a:latin typeface="+mn-ea"/>
              <a:ea typeface="+mn-ea"/>
            </a:endParaRPr>
          </a:p>
        </p:txBody>
      </p:sp>
      <p:pic>
        <p:nvPicPr>
          <p:cNvPr id="4" name="图片 3">
            <a:extLst>
              <a:ext uri="{FF2B5EF4-FFF2-40B4-BE49-F238E27FC236}">
                <a16:creationId xmlns:a16="http://schemas.microsoft.com/office/drawing/2014/main" id="{DE1337A2-9171-C018-6B33-BF70CCEC1D66}"/>
              </a:ext>
            </a:extLst>
          </p:cNvPr>
          <p:cNvPicPr>
            <a:picLocks noChangeAspect="1"/>
          </p:cNvPicPr>
          <p:nvPr/>
        </p:nvPicPr>
        <p:blipFill>
          <a:blip r:embed="rId2"/>
          <a:stretch>
            <a:fillRect/>
          </a:stretch>
        </p:blipFill>
        <p:spPr>
          <a:xfrm>
            <a:off x="6649648" y="83130"/>
            <a:ext cx="5278431" cy="6234545"/>
          </a:xfrm>
          <a:prstGeom prst="rect">
            <a:avLst/>
          </a:prstGeom>
        </p:spPr>
      </p:pic>
      <p:sp>
        <p:nvSpPr>
          <p:cNvPr id="6" name="文本框 5">
            <a:extLst>
              <a:ext uri="{FF2B5EF4-FFF2-40B4-BE49-F238E27FC236}">
                <a16:creationId xmlns:a16="http://schemas.microsoft.com/office/drawing/2014/main" id="{7C7FEA85-B653-9331-A9F9-AB5696D42408}"/>
              </a:ext>
            </a:extLst>
          </p:cNvPr>
          <p:cNvSpPr txBox="1"/>
          <p:nvPr/>
        </p:nvSpPr>
        <p:spPr>
          <a:xfrm>
            <a:off x="7665663" y="6342549"/>
            <a:ext cx="3246403" cy="400110"/>
          </a:xfrm>
          <a:prstGeom prst="rect">
            <a:avLst/>
          </a:prstGeom>
          <a:noFill/>
        </p:spPr>
        <p:txBody>
          <a:bodyPr wrap="none">
            <a:spAutoFit/>
          </a:bodyPr>
          <a:lstStyle/>
          <a:p>
            <a:pPr algn="ctr" eaLnBrk="1" hangingPunct="1"/>
            <a:r>
              <a:rPr lang="en-US" altLang="zh-CN" sz="2000" b="1" dirty="0">
                <a:solidFill>
                  <a:schemeClr val="accent1"/>
                </a:solidFill>
                <a:latin typeface="+mn-ea"/>
                <a:ea typeface="+mn-ea"/>
              </a:rPr>
              <a:t>GB/T 39786</a:t>
            </a:r>
            <a:r>
              <a:rPr lang="zh-CN" altLang="en-US" sz="2000" b="1" dirty="0">
                <a:solidFill>
                  <a:schemeClr val="accent1"/>
                </a:solidFill>
                <a:latin typeface="+mn-ea"/>
                <a:ea typeface="+mn-ea"/>
              </a:rPr>
              <a:t>技术要求表格</a:t>
            </a:r>
          </a:p>
        </p:txBody>
      </p:sp>
    </p:spTree>
    <p:extLst>
      <p:ext uri="{BB962C8B-B14F-4D97-AF65-F5344CB8AC3E}">
        <p14:creationId xmlns:p14="http://schemas.microsoft.com/office/powerpoint/2010/main" val="17456336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7E4C1-7A5D-673B-C9F6-80E38EDBF724}"/>
              </a:ext>
            </a:extLst>
          </p:cNvPr>
          <p:cNvSpPr>
            <a:spLocks noGrp="1"/>
          </p:cNvSpPr>
          <p:nvPr>
            <p:ph type="title"/>
          </p:nvPr>
        </p:nvSpPr>
        <p:spPr/>
        <p:txBody>
          <a:bodyPr/>
          <a:lstStyle/>
          <a:p>
            <a:r>
              <a:rPr lang="en-US" altLang="zh-CN" dirty="0"/>
              <a:t>2</a:t>
            </a:r>
            <a:r>
              <a:rPr lang="zh-CN" altLang="en-US" dirty="0"/>
              <a:t>、网络和通信安全的要求</a:t>
            </a:r>
          </a:p>
        </p:txBody>
      </p:sp>
      <p:sp>
        <p:nvSpPr>
          <p:cNvPr id="5" name="文本框 4">
            <a:extLst>
              <a:ext uri="{FF2B5EF4-FFF2-40B4-BE49-F238E27FC236}">
                <a16:creationId xmlns:a16="http://schemas.microsoft.com/office/drawing/2014/main" id="{8646A001-5720-AB1E-9555-B836C9775044}"/>
              </a:ext>
            </a:extLst>
          </p:cNvPr>
          <p:cNvSpPr txBox="1"/>
          <p:nvPr/>
        </p:nvSpPr>
        <p:spPr>
          <a:xfrm>
            <a:off x="463732" y="946765"/>
            <a:ext cx="11168742" cy="363176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网络和通信安全密码应用总则：</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采用密码技术对连接到内部网络的</a:t>
            </a:r>
            <a:r>
              <a:rPr lang="zh-CN" altLang="en-US" sz="2000" b="1" dirty="0">
                <a:solidFill>
                  <a:srgbClr val="C00000"/>
                </a:solidFill>
                <a:latin typeface="+mn-ea"/>
                <a:ea typeface="+mn-ea"/>
              </a:rPr>
              <a:t>设备</a:t>
            </a:r>
            <a:r>
              <a:rPr lang="zh-CN" altLang="en-US" sz="2000" dirty="0">
                <a:latin typeface="+mn-ea"/>
                <a:ea typeface="+mn-ea"/>
              </a:rPr>
              <a:t>进行安全</a:t>
            </a:r>
            <a:r>
              <a:rPr lang="zh-CN" altLang="en-US" sz="2000" b="1" dirty="0">
                <a:solidFill>
                  <a:srgbClr val="C00000"/>
                </a:solidFill>
                <a:latin typeface="+mn-ea"/>
                <a:ea typeface="+mn-ea"/>
              </a:rPr>
              <a:t>认证</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采用密码技术对通信的双方</a:t>
            </a:r>
            <a:r>
              <a:rPr lang="zh-CN" altLang="en-US" sz="2000" b="1" dirty="0">
                <a:solidFill>
                  <a:srgbClr val="C00000"/>
                </a:solidFill>
                <a:latin typeface="+mn-ea"/>
                <a:ea typeface="+mn-ea"/>
              </a:rPr>
              <a:t>身份</a:t>
            </a:r>
            <a:r>
              <a:rPr lang="zh-CN" altLang="en-US" sz="2000" dirty="0">
                <a:latin typeface="+mn-ea"/>
                <a:ea typeface="+mn-ea"/>
              </a:rPr>
              <a:t>进行</a:t>
            </a:r>
            <a:r>
              <a:rPr lang="zh-CN" altLang="en-US" sz="2000" b="1" dirty="0">
                <a:solidFill>
                  <a:srgbClr val="C00000"/>
                </a:solidFill>
                <a:latin typeface="+mn-ea"/>
                <a:ea typeface="+mn-ea"/>
              </a:rPr>
              <a:t>认证</a:t>
            </a:r>
            <a:endParaRPr lang="en-US" altLang="zh-CN" sz="2000" b="1" dirty="0">
              <a:solidFill>
                <a:srgbClr val="C00000"/>
              </a:solidFill>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通信双方指建立网络通信链路的两台设备（如</a:t>
            </a:r>
            <a:r>
              <a:rPr lang="en-US" altLang="zh-CN" sz="2000" dirty="0" err="1">
                <a:latin typeface="+mn-ea"/>
                <a:ea typeface="+mn-ea"/>
              </a:rPr>
              <a:t>IPSec</a:t>
            </a:r>
            <a:r>
              <a:rPr lang="en-US" altLang="zh-CN" sz="2000" dirty="0">
                <a:latin typeface="+mn-ea"/>
                <a:ea typeface="+mn-ea"/>
              </a:rPr>
              <a:t>/SSL VPN</a:t>
            </a:r>
            <a:r>
              <a:rPr lang="zh-CN" altLang="en-US" sz="2000" dirty="0">
                <a:latin typeface="+mn-ea"/>
                <a:ea typeface="+mn-ea"/>
              </a:rPr>
              <a:t>），并非应用和用户</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采用密码技术保证通信过程中</a:t>
            </a:r>
            <a:r>
              <a:rPr lang="zh-CN" altLang="en-US" sz="2000" b="1" dirty="0">
                <a:solidFill>
                  <a:srgbClr val="C00000"/>
                </a:solidFill>
                <a:latin typeface="+mn-ea"/>
                <a:ea typeface="+mn-ea"/>
              </a:rPr>
              <a:t>数据</a:t>
            </a:r>
            <a:r>
              <a:rPr lang="zh-CN" altLang="en-US" sz="2000" dirty="0">
                <a:latin typeface="+mn-ea"/>
                <a:ea typeface="+mn-ea"/>
              </a:rPr>
              <a:t>的</a:t>
            </a:r>
            <a:r>
              <a:rPr lang="zh-CN" altLang="en-US" sz="2000" b="1" dirty="0">
                <a:solidFill>
                  <a:srgbClr val="C00000"/>
                </a:solidFill>
                <a:latin typeface="+mn-ea"/>
                <a:ea typeface="+mn-ea"/>
              </a:rPr>
              <a:t>完整性</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采用密码技术保证通信过程中敏感信息数据字段或整个报文的</a:t>
            </a:r>
            <a:r>
              <a:rPr lang="zh-CN" altLang="en-US" sz="2000" b="1" dirty="0">
                <a:solidFill>
                  <a:srgbClr val="C00000"/>
                </a:solidFill>
                <a:latin typeface="+mn-ea"/>
                <a:ea typeface="+mn-ea"/>
              </a:rPr>
              <a:t>保密性</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采用密码技术保证网络边界访问控制</a:t>
            </a:r>
            <a:r>
              <a:rPr lang="zh-CN" altLang="en-US" sz="2000" b="1" dirty="0">
                <a:solidFill>
                  <a:srgbClr val="C00000"/>
                </a:solidFill>
                <a:latin typeface="+mn-ea"/>
                <a:ea typeface="+mn-ea"/>
              </a:rPr>
              <a:t>信息</a:t>
            </a:r>
            <a:r>
              <a:rPr lang="zh-CN" altLang="en-US" sz="2000" dirty="0">
                <a:latin typeface="+mn-ea"/>
                <a:ea typeface="+mn-ea"/>
              </a:rPr>
              <a:t>、系统资源访问控制</a:t>
            </a:r>
            <a:r>
              <a:rPr lang="zh-CN" altLang="en-US" sz="2000" b="1" dirty="0">
                <a:solidFill>
                  <a:srgbClr val="C00000"/>
                </a:solidFill>
                <a:latin typeface="+mn-ea"/>
                <a:ea typeface="+mn-ea"/>
              </a:rPr>
              <a:t>信息</a:t>
            </a:r>
            <a:r>
              <a:rPr lang="zh-CN" altLang="en-US" sz="2000" dirty="0">
                <a:latin typeface="+mn-ea"/>
                <a:ea typeface="+mn-ea"/>
              </a:rPr>
              <a:t>的</a:t>
            </a:r>
            <a:r>
              <a:rPr lang="zh-CN" altLang="en-US" sz="2000" b="1" dirty="0">
                <a:solidFill>
                  <a:srgbClr val="C00000"/>
                </a:solidFill>
                <a:latin typeface="+mn-ea"/>
                <a:ea typeface="+mn-ea"/>
              </a:rPr>
              <a:t>完整性</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采用密码技术建立一条</a:t>
            </a:r>
            <a:r>
              <a:rPr lang="zh-CN" altLang="en-US" sz="2000" b="1" dirty="0">
                <a:solidFill>
                  <a:srgbClr val="C00000"/>
                </a:solidFill>
                <a:latin typeface="+mn-ea"/>
                <a:ea typeface="+mn-ea"/>
              </a:rPr>
              <a:t>安全的信息传输通道</a:t>
            </a:r>
            <a:r>
              <a:rPr lang="zh-CN" altLang="en-US" sz="2000" dirty="0">
                <a:latin typeface="+mn-ea"/>
                <a:ea typeface="+mn-ea"/>
              </a:rPr>
              <a:t>，对网络中的安全设备或安全组件进行集中管理</a:t>
            </a:r>
            <a:endParaRPr lang="en-US" altLang="zh-CN" sz="2000" dirty="0">
              <a:latin typeface="+mn-ea"/>
              <a:ea typeface="+mn-ea"/>
            </a:endParaRPr>
          </a:p>
        </p:txBody>
      </p:sp>
    </p:spTree>
    <p:extLst>
      <p:ext uri="{BB962C8B-B14F-4D97-AF65-F5344CB8AC3E}">
        <p14:creationId xmlns:p14="http://schemas.microsoft.com/office/powerpoint/2010/main" val="2362215104"/>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7E4C1-7A5D-673B-C9F6-80E38EDBF724}"/>
              </a:ext>
            </a:extLst>
          </p:cNvPr>
          <p:cNvSpPr>
            <a:spLocks noGrp="1"/>
          </p:cNvSpPr>
          <p:nvPr>
            <p:ph type="title"/>
          </p:nvPr>
        </p:nvSpPr>
        <p:spPr/>
        <p:txBody>
          <a:bodyPr/>
          <a:lstStyle/>
          <a:p>
            <a:r>
              <a:rPr lang="en-US" altLang="zh-CN" dirty="0"/>
              <a:t>2</a:t>
            </a:r>
            <a:r>
              <a:rPr lang="zh-CN" altLang="en-US" dirty="0"/>
              <a:t>、网络和通信安全的要求</a:t>
            </a:r>
          </a:p>
        </p:txBody>
      </p:sp>
      <p:sp>
        <p:nvSpPr>
          <p:cNvPr id="5" name="文本框 4">
            <a:extLst>
              <a:ext uri="{FF2B5EF4-FFF2-40B4-BE49-F238E27FC236}">
                <a16:creationId xmlns:a16="http://schemas.microsoft.com/office/drawing/2014/main" id="{8646A001-5720-AB1E-9555-B836C9775044}"/>
              </a:ext>
            </a:extLst>
          </p:cNvPr>
          <p:cNvSpPr txBox="1"/>
          <p:nvPr/>
        </p:nvSpPr>
        <p:spPr>
          <a:xfrm>
            <a:off x="463732" y="946765"/>
            <a:ext cx="11168742" cy="2400657"/>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实现要点：</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在网络边界部署核准的</a:t>
            </a:r>
            <a:r>
              <a:rPr lang="en-US" altLang="zh-CN" sz="2000" dirty="0" err="1">
                <a:latin typeface="+mn-ea"/>
                <a:ea typeface="+mn-ea"/>
              </a:rPr>
              <a:t>IPSec</a:t>
            </a:r>
            <a:r>
              <a:rPr lang="en-US" altLang="zh-CN" sz="2000" dirty="0">
                <a:latin typeface="+mn-ea"/>
                <a:ea typeface="+mn-ea"/>
              </a:rPr>
              <a:t> VPN</a:t>
            </a:r>
            <a:r>
              <a:rPr lang="zh-CN" altLang="en-US" sz="2000" dirty="0">
                <a:latin typeface="+mn-ea"/>
                <a:ea typeface="+mn-ea"/>
              </a:rPr>
              <a:t>或</a:t>
            </a:r>
            <a:r>
              <a:rPr lang="en-US" altLang="zh-CN" sz="2000" dirty="0">
                <a:latin typeface="+mn-ea"/>
                <a:ea typeface="+mn-ea"/>
              </a:rPr>
              <a:t>SSL VPN</a:t>
            </a:r>
            <a:r>
              <a:rPr lang="zh-CN" altLang="en-US" sz="2000" dirty="0">
                <a:latin typeface="+mn-ea"/>
                <a:ea typeface="+mn-ea"/>
              </a:rPr>
              <a:t>设备，是满足网络和通信安全层面要求的</a:t>
            </a:r>
            <a:r>
              <a:rPr lang="zh-CN" altLang="en-US" sz="2000" b="1" dirty="0">
                <a:solidFill>
                  <a:srgbClr val="C00000"/>
                </a:solidFill>
                <a:latin typeface="+mn-ea"/>
                <a:ea typeface="+mn-ea"/>
              </a:rPr>
              <a:t>通用实现方法</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对网络边界内的安全设备、安全组件进行集中管理时，需建立一条与普通业务数据通信链路相</a:t>
            </a:r>
            <a:r>
              <a:rPr lang="zh-CN" altLang="en-US" sz="2000" b="1" dirty="0">
                <a:solidFill>
                  <a:srgbClr val="C00000"/>
                </a:solidFill>
                <a:latin typeface="+mn-ea"/>
                <a:ea typeface="+mn-ea"/>
              </a:rPr>
              <a:t>隔离</a:t>
            </a:r>
            <a:r>
              <a:rPr lang="zh-CN" altLang="en-US" sz="2000" dirty="0">
                <a:latin typeface="+mn-ea"/>
                <a:ea typeface="+mn-ea"/>
              </a:rPr>
              <a:t>的</a:t>
            </a:r>
            <a:r>
              <a:rPr lang="zh-CN" altLang="en-US" sz="2000" b="1" dirty="0">
                <a:solidFill>
                  <a:srgbClr val="C00000"/>
                </a:solidFill>
                <a:latin typeface="+mn-ea"/>
                <a:ea typeface="+mn-ea"/>
              </a:rPr>
              <a:t>专用</a:t>
            </a:r>
            <a:r>
              <a:rPr lang="zh-CN" altLang="en-US" sz="2000" dirty="0">
                <a:latin typeface="+mn-ea"/>
                <a:ea typeface="+mn-ea"/>
              </a:rPr>
              <a:t>信息安全传输</a:t>
            </a:r>
            <a:r>
              <a:rPr lang="zh-CN" altLang="en-US" sz="2000" b="1" dirty="0">
                <a:solidFill>
                  <a:srgbClr val="C00000"/>
                </a:solidFill>
                <a:latin typeface="+mn-ea"/>
                <a:ea typeface="+mn-ea"/>
              </a:rPr>
              <a:t>通道</a:t>
            </a:r>
            <a:r>
              <a:rPr lang="zh-CN" altLang="en-US" sz="2000" dirty="0">
                <a:latin typeface="+mn-ea"/>
                <a:ea typeface="+mn-ea"/>
              </a:rPr>
              <a:t>，用于保护设备远程管理的数据和鉴别信息</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对于等级保护</a:t>
            </a:r>
            <a:r>
              <a:rPr lang="zh-CN" altLang="en-US" sz="2000" b="1" dirty="0">
                <a:solidFill>
                  <a:srgbClr val="C00000"/>
                </a:solidFill>
                <a:latin typeface="+mn-ea"/>
                <a:ea typeface="+mn-ea"/>
              </a:rPr>
              <a:t>第四级</a:t>
            </a:r>
            <a:r>
              <a:rPr lang="zh-CN" altLang="en-US" sz="2000" dirty="0">
                <a:latin typeface="+mn-ea"/>
                <a:ea typeface="+mn-ea"/>
              </a:rPr>
              <a:t>信息系统，还应对接入内网的</a:t>
            </a:r>
            <a:r>
              <a:rPr lang="zh-CN" altLang="en-US" sz="2000" b="1" dirty="0">
                <a:solidFill>
                  <a:srgbClr val="C00000"/>
                </a:solidFill>
                <a:latin typeface="+mn-ea"/>
                <a:ea typeface="+mn-ea"/>
              </a:rPr>
              <a:t>所有设备</a:t>
            </a:r>
            <a:r>
              <a:rPr lang="zh-CN" altLang="en-US" sz="2000" dirty="0">
                <a:latin typeface="+mn-ea"/>
                <a:ea typeface="+mn-ea"/>
              </a:rPr>
              <a:t>进行</a:t>
            </a:r>
            <a:r>
              <a:rPr lang="zh-CN" altLang="en-US" sz="2000" b="1" dirty="0">
                <a:solidFill>
                  <a:srgbClr val="C00000"/>
                </a:solidFill>
                <a:latin typeface="+mn-ea"/>
                <a:ea typeface="+mn-ea"/>
              </a:rPr>
              <a:t>身份鉴别</a:t>
            </a:r>
            <a:endParaRPr lang="en-US" altLang="zh-CN" sz="2000" b="1" dirty="0">
              <a:solidFill>
                <a:srgbClr val="C00000"/>
              </a:solidFill>
              <a:latin typeface="+mn-ea"/>
              <a:ea typeface="+mn-ea"/>
            </a:endParaRPr>
          </a:p>
        </p:txBody>
      </p:sp>
    </p:spTree>
    <p:extLst>
      <p:ext uri="{BB962C8B-B14F-4D97-AF65-F5344CB8AC3E}">
        <p14:creationId xmlns:p14="http://schemas.microsoft.com/office/powerpoint/2010/main" val="87466274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7E4C1-7A5D-673B-C9F6-80E38EDBF724}"/>
              </a:ext>
            </a:extLst>
          </p:cNvPr>
          <p:cNvSpPr>
            <a:spLocks noGrp="1"/>
          </p:cNvSpPr>
          <p:nvPr>
            <p:ph type="title"/>
          </p:nvPr>
        </p:nvSpPr>
        <p:spPr/>
        <p:txBody>
          <a:bodyPr/>
          <a:lstStyle/>
          <a:p>
            <a:r>
              <a:rPr lang="en-US" altLang="zh-CN" dirty="0"/>
              <a:t>3</a:t>
            </a:r>
            <a:r>
              <a:rPr lang="zh-CN" altLang="en-US" dirty="0"/>
              <a:t>、设备和计算安全的要求</a:t>
            </a:r>
          </a:p>
        </p:txBody>
      </p:sp>
      <p:sp>
        <p:nvSpPr>
          <p:cNvPr id="5" name="文本框 4">
            <a:extLst>
              <a:ext uri="{FF2B5EF4-FFF2-40B4-BE49-F238E27FC236}">
                <a16:creationId xmlns:a16="http://schemas.microsoft.com/office/drawing/2014/main" id="{8646A001-5720-AB1E-9555-B836C9775044}"/>
              </a:ext>
            </a:extLst>
          </p:cNvPr>
          <p:cNvSpPr txBox="1"/>
          <p:nvPr/>
        </p:nvSpPr>
        <p:spPr>
          <a:xfrm>
            <a:off x="463732" y="946765"/>
            <a:ext cx="11168742" cy="2708434"/>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设备和计算安全密码应用总则：</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采用密码技术对</a:t>
            </a:r>
            <a:r>
              <a:rPr lang="zh-CN" altLang="en-US" sz="2000" b="1" dirty="0">
                <a:solidFill>
                  <a:srgbClr val="C00000"/>
                </a:solidFill>
                <a:latin typeface="+mn-ea"/>
                <a:ea typeface="+mn-ea"/>
              </a:rPr>
              <a:t>登录的用户</a:t>
            </a:r>
            <a:r>
              <a:rPr lang="zh-CN" altLang="en-US" sz="2000" dirty="0">
                <a:latin typeface="+mn-ea"/>
                <a:ea typeface="+mn-ea"/>
              </a:rPr>
              <a:t>进行身份鉴别</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采用密码技术的完整性功能来保证</a:t>
            </a:r>
            <a:r>
              <a:rPr lang="zh-CN" altLang="en-US" sz="2000" b="1" dirty="0">
                <a:solidFill>
                  <a:srgbClr val="C00000"/>
                </a:solidFill>
                <a:latin typeface="+mn-ea"/>
                <a:ea typeface="+mn-ea"/>
              </a:rPr>
              <a:t>系统资源访问控制信息</a:t>
            </a:r>
            <a:r>
              <a:rPr lang="zh-CN" altLang="en-US" sz="2000" dirty="0">
                <a:latin typeface="+mn-ea"/>
                <a:ea typeface="+mn-ea"/>
              </a:rPr>
              <a:t>的完整性</a:t>
            </a:r>
            <a:endParaRPr lang="en-US" altLang="zh-CN" sz="2000" b="1" dirty="0">
              <a:solidFill>
                <a:srgbClr val="C00000"/>
              </a:solidFill>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采用密码技术的完整性功能来保证</a:t>
            </a:r>
            <a:r>
              <a:rPr lang="zh-CN" altLang="en-US" sz="2000" b="1" dirty="0">
                <a:solidFill>
                  <a:srgbClr val="C00000"/>
                </a:solidFill>
                <a:latin typeface="+mn-ea"/>
                <a:ea typeface="+mn-ea"/>
              </a:rPr>
              <a:t>重要信息资源敏感标记</a:t>
            </a:r>
            <a:r>
              <a:rPr lang="zh-CN" altLang="en-US" sz="2000" dirty="0">
                <a:latin typeface="+mn-ea"/>
                <a:ea typeface="+mn-ea"/>
              </a:rPr>
              <a:t>的完整性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采用密码技术的完整性功能</a:t>
            </a:r>
            <a:r>
              <a:rPr lang="zh-CN" altLang="en-US" sz="2000" b="1" dirty="0">
                <a:solidFill>
                  <a:srgbClr val="C00000"/>
                </a:solidFill>
                <a:latin typeface="+mn-ea"/>
                <a:ea typeface="+mn-ea"/>
              </a:rPr>
              <a:t>对重要程序或文件</a:t>
            </a:r>
            <a:r>
              <a:rPr lang="zh-CN" altLang="en-US" sz="2000" dirty="0">
                <a:latin typeface="+mn-ea"/>
                <a:ea typeface="+mn-ea"/>
              </a:rPr>
              <a:t>进行完整性保护</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采用密码技术的完整性功能来对</a:t>
            </a:r>
            <a:r>
              <a:rPr lang="zh-CN" altLang="en-US" sz="2000" b="1" dirty="0">
                <a:solidFill>
                  <a:srgbClr val="C00000"/>
                </a:solidFill>
                <a:latin typeface="+mn-ea"/>
                <a:ea typeface="+mn-ea"/>
              </a:rPr>
              <a:t>日志记录</a:t>
            </a:r>
            <a:r>
              <a:rPr lang="zh-CN" altLang="en-US" sz="2000" dirty="0">
                <a:latin typeface="+mn-ea"/>
                <a:ea typeface="+mn-ea"/>
              </a:rPr>
              <a:t>进行完整性保护</a:t>
            </a:r>
            <a:endParaRPr lang="en-US" altLang="zh-CN" sz="2000" dirty="0">
              <a:latin typeface="+mn-ea"/>
              <a:ea typeface="+mn-ea"/>
            </a:endParaRPr>
          </a:p>
        </p:txBody>
      </p:sp>
    </p:spTree>
    <p:extLst>
      <p:ext uri="{BB962C8B-B14F-4D97-AF65-F5344CB8AC3E}">
        <p14:creationId xmlns:p14="http://schemas.microsoft.com/office/powerpoint/2010/main" val="1273599217"/>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7E4C1-7A5D-673B-C9F6-80E38EDBF724}"/>
              </a:ext>
            </a:extLst>
          </p:cNvPr>
          <p:cNvSpPr>
            <a:spLocks noGrp="1"/>
          </p:cNvSpPr>
          <p:nvPr>
            <p:ph type="title"/>
          </p:nvPr>
        </p:nvSpPr>
        <p:spPr/>
        <p:txBody>
          <a:bodyPr/>
          <a:lstStyle/>
          <a:p>
            <a:r>
              <a:rPr lang="en-US" altLang="zh-CN" dirty="0"/>
              <a:t>3</a:t>
            </a:r>
            <a:r>
              <a:rPr lang="zh-CN" altLang="en-US" dirty="0"/>
              <a:t>、设备和计算安全的要求</a:t>
            </a:r>
          </a:p>
        </p:txBody>
      </p:sp>
      <p:sp>
        <p:nvSpPr>
          <p:cNvPr id="5" name="文本框 4">
            <a:extLst>
              <a:ext uri="{FF2B5EF4-FFF2-40B4-BE49-F238E27FC236}">
                <a16:creationId xmlns:a16="http://schemas.microsoft.com/office/drawing/2014/main" id="{8646A001-5720-AB1E-9555-B836C9775044}"/>
              </a:ext>
            </a:extLst>
          </p:cNvPr>
          <p:cNvSpPr txBox="1"/>
          <p:nvPr/>
        </p:nvSpPr>
        <p:spPr>
          <a:xfrm>
            <a:off x="463732" y="946765"/>
            <a:ext cx="11168742" cy="4093428"/>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实现要点：</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设备和计算安全的本质是保障密码技术的</a:t>
            </a:r>
            <a:r>
              <a:rPr lang="zh-CN" altLang="en-US" sz="2000" b="1" dirty="0">
                <a:solidFill>
                  <a:srgbClr val="C00000"/>
                </a:solidFill>
                <a:latin typeface="+mn-ea"/>
                <a:ea typeface="+mn-ea"/>
              </a:rPr>
              <a:t>运行和计算环境安全</a:t>
            </a:r>
            <a:r>
              <a:rPr lang="zh-CN" altLang="en-US" sz="2000" dirty="0">
                <a:latin typeface="+mn-ea"/>
                <a:ea typeface="+mn-ea"/>
              </a:rPr>
              <a:t>，重点针对或指向两大类对象：</a:t>
            </a:r>
            <a:endParaRPr lang="en-US" altLang="zh-CN" sz="2000" dirty="0">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密码产品</a:t>
            </a:r>
            <a:r>
              <a:rPr lang="zh-CN" altLang="en-US" sz="2000" dirty="0">
                <a:latin typeface="+mn-ea"/>
                <a:ea typeface="+mn-ea"/>
              </a:rPr>
              <a:t>本身：可直接完成密钥管理和密码计算</a:t>
            </a:r>
            <a:endParaRPr lang="en-US" altLang="zh-CN" sz="2000" dirty="0">
              <a:latin typeface="+mn-ea"/>
              <a:ea typeface="+mn-ea"/>
            </a:endParaRPr>
          </a:p>
          <a:p>
            <a:pPr marL="1714500" lvl="3"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若已通过认证，其自身的安全性可以得到保证</a:t>
            </a:r>
            <a:endParaRPr lang="en-US" altLang="zh-CN" sz="2000" dirty="0">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通用设备</a:t>
            </a:r>
            <a:r>
              <a:rPr lang="zh-CN" altLang="en-US" sz="2000" dirty="0">
                <a:latin typeface="+mn-ea"/>
                <a:ea typeface="+mn-ea"/>
              </a:rPr>
              <a:t>：需要密码技术完成各类关键系统资源、文件、程序的完整性保护，主要有两种实现方式：</a:t>
            </a:r>
            <a:endParaRPr lang="en-US" altLang="zh-CN" sz="2000" dirty="0">
              <a:latin typeface="+mn-ea"/>
              <a:ea typeface="+mn-ea"/>
            </a:endParaRPr>
          </a:p>
          <a:p>
            <a:pPr marL="1714500" lvl="3"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使用</a:t>
            </a:r>
            <a:r>
              <a:rPr lang="zh-CN" altLang="en-US" sz="2000" b="1" dirty="0">
                <a:solidFill>
                  <a:srgbClr val="C00000"/>
                </a:solidFill>
                <a:latin typeface="+mn-ea"/>
                <a:ea typeface="+mn-ea"/>
              </a:rPr>
              <a:t>内置</a:t>
            </a:r>
            <a:r>
              <a:rPr lang="zh-CN" altLang="en-US" sz="2000" dirty="0">
                <a:latin typeface="+mn-ea"/>
                <a:ea typeface="+mn-ea"/>
              </a:rPr>
              <a:t>密码部件，如密码卡、软件密码模块、安全芯片、加密硬盘等</a:t>
            </a:r>
            <a:endParaRPr lang="en-US" altLang="zh-CN" sz="2000" dirty="0">
              <a:latin typeface="+mn-ea"/>
              <a:ea typeface="+mn-ea"/>
            </a:endParaRPr>
          </a:p>
          <a:p>
            <a:pPr marL="1714500" lvl="3"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配备</a:t>
            </a:r>
            <a:r>
              <a:rPr lang="zh-CN" altLang="en-US" sz="2000" b="1" dirty="0">
                <a:solidFill>
                  <a:srgbClr val="C00000"/>
                </a:solidFill>
                <a:latin typeface="+mn-ea"/>
                <a:ea typeface="+mn-ea"/>
              </a:rPr>
              <a:t>外置</a:t>
            </a:r>
            <a:r>
              <a:rPr lang="zh-CN" altLang="en-US" sz="2000" dirty="0">
                <a:latin typeface="+mn-ea"/>
                <a:ea typeface="+mn-ea"/>
              </a:rPr>
              <a:t>智能密码钥匙（性能要求不高的场景）或服务器密码机（性能要求高的场景）</a:t>
            </a:r>
            <a:endParaRPr lang="en-US" altLang="zh-CN" sz="2000" dirty="0">
              <a:latin typeface="+mn-ea"/>
              <a:ea typeface="+mn-ea"/>
            </a:endParaRPr>
          </a:p>
        </p:txBody>
      </p:sp>
    </p:spTree>
    <p:extLst>
      <p:ext uri="{BB962C8B-B14F-4D97-AF65-F5344CB8AC3E}">
        <p14:creationId xmlns:p14="http://schemas.microsoft.com/office/powerpoint/2010/main" val="162949059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7E4C1-7A5D-673B-C9F6-80E38EDBF724}"/>
              </a:ext>
            </a:extLst>
          </p:cNvPr>
          <p:cNvSpPr>
            <a:spLocks noGrp="1"/>
          </p:cNvSpPr>
          <p:nvPr>
            <p:ph type="title"/>
          </p:nvPr>
        </p:nvSpPr>
        <p:spPr/>
        <p:txBody>
          <a:bodyPr/>
          <a:lstStyle/>
          <a:p>
            <a:r>
              <a:rPr lang="en-US" altLang="zh-CN" dirty="0"/>
              <a:t>4</a:t>
            </a:r>
            <a:r>
              <a:rPr lang="zh-CN" altLang="en-US" dirty="0"/>
              <a:t>、应用和数据安全的要求</a:t>
            </a:r>
          </a:p>
        </p:txBody>
      </p:sp>
      <p:sp>
        <p:nvSpPr>
          <p:cNvPr id="5" name="文本框 4">
            <a:extLst>
              <a:ext uri="{FF2B5EF4-FFF2-40B4-BE49-F238E27FC236}">
                <a16:creationId xmlns:a16="http://schemas.microsoft.com/office/drawing/2014/main" id="{8646A001-5720-AB1E-9555-B836C9775044}"/>
              </a:ext>
            </a:extLst>
          </p:cNvPr>
          <p:cNvSpPr txBox="1"/>
          <p:nvPr/>
        </p:nvSpPr>
        <p:spPr>
          <a:xfrm>
            <a:off x="463732" y="946765"/>
            <a:ext cx="11168742" cy="4093428"/>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应用和数据安全密码应用总则：</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采用密码技术对</a:t>
            </a:r>
            <a:r>
              <a:rPr lang="zh-CN" altLang="en-US" sz="2000" b="1" dirty="0">
                <a:solidFill>
                  <a:srgbClr val="C00000"/>
                </a:solidFill>
                <a:latin typeface="+mn-ea"/>
                <a:ea typeface="+mn-ea"/>
              </a:rPr>
              <a:t>登录用户</a:t>
            </a:r>
            <a:r>
              <a:rPr lang="zh-CN" altLang="en-US" sz="2000" dirty="0">
                <a:latin typeface="+mn-ea"/>
                <a:ea typeface="+mn-ea"/>
              </a:rPr>
              <a:t>进行身份鉴别</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采用密码技术的完整性功能来保证</a:t>
            </a:r>
            <a:r>
              <a:rPr lang="zh-CN" altLang="en-US" sz="2000" b="1" dirty="0">
                <a:solidFill>
                  <a:srgbClr val="C00000"/>
                </a:solidFill>
                <a:latin typeface="+mn-ea"/>
                <a:ea typeface="+mn-ea"/>
              </a:rPr>
              <a:t>系统资源访问控制信息</a:t>
            </a:r>
            <a:r>
              <a:rPr lang="zh-CN" altLang="en-US" sz="2000" dirty="0">
                <a:latin typeface="+mn-ea"/>
                <a:ea typeface="+mn-ea"/>
              </a:rPr>
              <a:t>的完整性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采用密码技术的完整性功能来保证</a:t>
            </a:r>
            <a:r>
              <a:rPr lang="zh-CN" altLang="en-US" sz="2000" b="1" dirty="0">
                <a:solidFill>
                  <a:srgbClr val="C00000"/>
                </a:solidFill>
                <a:latin typeface="+mn-ea"/>
                <a:ea typeface="+mn-ea"/>
              </a:rPr>
              <a:t>重要信息资源敏感标记</a:t>
            </a:r>
            <a:r>
              <a:rPr lang="zh-CN" altLang="en-US" sz="2000" dirty="0">
                <a:latin typeface="+mn-ea"/>
                <a:ea typeface="+mn-ea"/>
              </a:rPr>
              <a:t>的完整性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采用密码技术保证重要数据在</a:t>
            </a:r>
            <a:r>
              <a:rPr lang="zh-CN" altLang="en-US" sz="2000" b="1" dirty="0">
                <a:solidFill>
                  <a:srgbClr val="C00000"/>
                </a:solidFill>
                <a:latin typeface="+mn-ea"/>
                <a:ea typeface="+mn-ea"/>
              </a:rPr>
              <a:t>传输过程</a:t>
            </a:r>
            <a:r>
              <a:rPr lang="zh-CN" altLang="en-US" sz="2000" dirty="0">
                <a:latin typeface="+mn-ea"/>
                <a:ea typeface="+mn-ea"/>
              </a:rPr>
              <a:t>中的保密性、完整性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采用密码技术保证重要数据在</a:t>
            </a:r>
            <a:r>
              <a:rPr lang="zh-CN" altLang="en-US" sz="2000" b="1" dirty="0">
                <a:solidFill>
                  <a:srgbClr val="C00000"/>
                </a:solidFill>
                <a:latin typeface="+mn-ea"/>
                <a:ea typeface="+mn-ea"/>
              </a:rPr>
              <a:t>存储过程</a:t>
            </a:r>
            <a:r>
              <a:rPr lang="zh-CN" altLang="en-US" sz="2000" dirty="0">
                <a:latin typeface="+mn-ea"/>
                <a:ea typeface="+mn-ea"/>
              </a:rPr>
              <a:t>中的保密性、完整性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采用密码技术对</a:t>
            </a:r>
            <a:r>
              <a:rPr lang="zh-CN" altLang="en-US" sz="2000" b="1" dirty="0">
                <a:solidFill>
                  <a:srgbClr val="C00000"/>
                </a:solidFill>
                <a:latin typeface="+mn-ea"/>
                <a:ea typeface="+mn-ea"/>
              </a:rPr>
              <a:t>重要程序的加载和卸载</a:t>
            </a:r>
            <a:r>
              <a:rPr lang="zh-CN" altLang="en-US" sz="2000" dirty="0">
                <a:latin typeface="+mn-ea"/>
                <a:ea typeface="+mn-ea"/>
              </a:rPr>
              <a:t>进行安全控制</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采用密码技术实现</a:t>
            </a:r>
            <a:r>
              <a:rPr lang="zh-CN" altLang="en-US" sz="2000" b="1" dirty="0">
                <a:solidFill>
                  <a:srgbClr val="C00000"/>
                </a:solidFill>
                <a:latin typeface="+mn-ea"/>
                <a:ea typeface="+mn-ea"/>
              </a:rPr>
              <a:t>实体行为</a:t>
            </a:r>
            <a:r>
              <a:rPr lang="zh-CN" altLang="en-US" sz="2000" dirty="0">
                <a:latin typeface="+mn-ea"/>
                <a:ea typeface="+mn-ea"/>
              </a:rPr>
              <a:t>的不可否认性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采用密码技术的完整性功能对</a:t>
            </a:r>
            <a:r>
              <a:rPr lang="zh-CN" altLang="en-US" sz="2000" b="1" dirty="0">
                <a:solidFill>
                  <a:srgbClr val="C00000"/>
                </a:solidFill>
                <a:latin typeface="+mn-ea"/>
                <a:ea typeface="+mn-ea"/>
              </a:rPr>
              <a:t>日志记录</a:t>
            </a:r>
            <a:r>
              <a:rPr lang="zh-CN" altLang="en-US" sz="2000" dirty="0">
                <a:latin typeface="+mn-ea"/>
                <a:ea typeface="+mn-ea"/>
              </a:rPr>
              <a:t>进行完整性保护</a:t>
            </a:r>
            <a:endParaRPr lang="en-US" altLang="zh-CN" sz="2000" dirty="0">
              <a:latin typeface="+mn-ea"/>
              <a:ea typeface="+mn-ea"/>
            </a:endParaRPr>
          </a:p>
        </p:txBody>
      </p:sp>
    </p:spTree>
    <p:extLst>
      <p:ext uri="{BB962C8B-B14F-4D97-AF65-F5344CB8AC3E}">
        <p14:creationId xmlns:p14="http://schemas.microsoft.com/office/powerpoint/2010/main" val="278252823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7E4C1-7A5D-673B-C9F6-80E38EDBF724}"/>
              </a:ext>
            </a:extLst>
          </p:cNvPr>
          <p:cNvSpPr>
            <a:spLocks noGrp="1"/>
          </p:cNvSpPr>
          <p:nvPr>
            <p:ph type="title"/>
          </p:nvPr>
        </p:nvSpPr>
        <p:spPr/>
        <p:txBody>
          <a:bodyPr/>
          <a:lstStyle/>
          <a:p>
            <a:r>
              <a:rPr lang="en-US" altLang="zh-CN" dirty="0"/>
              <a:t>4</a:t>
            </a:r>
            <a:r>
              <a:rPr lang="zh-CN" altLang="en-US" dirty="0"/>
              <a:t>、应用和数据安全的要求</a:t>
            </a:r>
          </a:p>
        </p:txBody>
      </p:sp>
      <p:sp>
        <p:nvSpPr>
          <p:cNvPr id="5" name="文本框 4">
            <a:extLst>
              <a:ext uri="{FF2B5EF4-FFF2-40B4-BE49-F238E27FC236}">
                <a16:creationId xmlns:a16="http://schemas.microsoft.com/office/drawing/2014/main" id="{8646A001-5720-AB1E-9555-B836C9775044}"/>
              </a:ext>
            </a:extLst>
          </p:cNvPr>
          <p:cNvSpPr txBox="1"/>
          <p:nvPr/>
        </p:nvSpPr>
        <p:spPr>
          <a:xfrm>
            <a:off x="463732" y="946765"/>
            <a:ext cx="11168742" cy="4401205"/>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实现要点：</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虽然前面几个层面能够提供底层的安全保护，但具有特殊安全需求的业务应用系统</a:t>
            </a:r>
            <a:r>
              <a:rPr lang="zh-CN" altLang="en-US" sz="2000" b="1" dirty="0">
                <a:solidFill>
                  <a:srgbClr val="C00000"/>
                </a:solidFill>
                <a:latin typeface="+mn-ea"/>
                <a:ea typeface="+mn-ea"/>
              </a:rPr>
              <a:t>仍然需要</a:t>
            </a:r>
            <a:r>
              <a:rPr lang="zh-CN" altLang="en-US" sz="2000" dirty="0">
                <a:latin typeface="+mn-ea"/>
                <a:ea typeface="+mn-ea"/>
              </a:rPr>
              <a:t>在“应用和数据安全”层面也实现安全保护机制</a:t>
            </a:r>
            <a:endParaRPr lang="en-US" altLang="zh-CN" sz="2000" dirty="0">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例如：单设备多应用、单通信链路多应用的情况，可能需要利用密码技术在</a:t>
            </a:r>
            <a:r>
              <a:rPr lang="zh-CN" altLang="en-US" sz="2000" b="1" dirty="0">
                <a:solidFill>
                  <a:srgbClr val="C00000"/>
                </a:solidFill>
                <a:latin typeface="+mn-ea"/>
                <a:ea typeface="+mn-ea"/>
              </a:rPr>
              <a:t>每个应用</a:t>
            </a:r>
            <a:r>
              <a:rPr lang="zh-CN" altLang="en-US" sz="2000" dirty="0">
                <a:latin typeface="+mn-ea"/>
                <a:ea typeface="+mn-ea"/>
              </a:rPr>
              <a:t>进行保护</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对于一些需要“端到端”安全保护的应用场景，也需要在“应用和数据安全”层面实现安全机制</a:t>
            </a:r>
            <a:endParaRPr lang="en-US" altLang="zh-CN" sz="2000" dirty="0">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a:t>
            </a:r>
            <a:r>
              <a:rPr lang="zh-CN" altLang="en-US" sz="2000" b="1" dirty="0">
                <a:solidFill>
                  <a:srgbClr val="C00000"/>
                </a:solidFill>
                <a:latin typeface="+mn-ea"/>
                <a:ea typeface="+mn-ea"/>
              </a:rPr>
              <a:t>网络通信层安全机制被攻破</a:t>
            </a:r>
            <a:r>
              <a:rPr lang="zh-CN" altLang="en-US" sz="2000" dirty="0">
                <a:latin typeface="+mn-ea"/>
                <a:ea typeface="+mn-ea"/>
              </a:rPr>
              <a:t>后，重要数据在应用层仍然是加密传输的，他们的保密性依然有保证</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对于真实性的要求在不同层面是无法相互替代的</a:t>
            </a:r>
            <a:endParaRPr lang="en-US" altLang="zh-CN" sz="2000" dirty="0">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例如：通信设备身份真实，并不意味着</a:t>
            </a:r>
            <a:r>
              <a:rPr lang="zh-CN" altLang="en-US" sz="2000" b="1" dirty="0">
                <a:solidFill>
                  <a:srgbClr val="C00000"/>
                </a:solidFill>
                <a:latin typeface="+mn-ea"/>
                <a:ea typeface="+mn-ea"/>
              </a:rPr>
              <a:t>业务用户身份</a:t>
            </a:r>
            <a:r>
              <a:rPr lang="zh-CN" altLang="en-US" sz="2000" dirty="0">
                <a:latin typeface="+mn-ea"/>
                <a:ea typeface="+mn-ea"/>
              </a:rPr>
              <a:t>不会被假冒</a:t>
            </a:r>
            <a:endParaRPr lang="en-US" altLang="zh-CN" sz="2000" dirty="0">
              <a:latin typeface="+mn-ea"/>
              <a:ea typeface="+mn-ea"/>
            </a:endParaRPr>
          </a:p>
        </p:txBody>
      </p:sp>
    </p:spTree>
    <p:extLst>
      <p:ext uri="{BB962C8B-B14F-4D97-AF65-F5344CB8AC3E}">
        <p14:creationId xmlns:p14="http://schemas.microsoft.com/office/powerpoint/2010/main" val="182520321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7E4C1-7A5D-673B-C9F6-80E38EDBF724}"/>
              </a:ext>
            </a:extLst>
          </p:cNvPr>
          <p:cNvSpPr>
            <a:spLocks noGrp="1"/>
          </p:cNvSpPr>
          <p:nvPr>
            <p:ph type="title"/>
          </p:nvPr>
        </p:nvSpPr>
        <p:spPr/>
        <p:txBody>
          <a:bodyPr/>
          <a:lstStyle/>
          <a:p>
            <a:r>
              <a:rPr lang="en-US" altLang="zh-CN" dirty="0"/>
              <a:t>4</a:t>
            </a:r>
            <a:r>
              <a:rPr lang="zh-CN" altLang="en-US" dirty="0"/>
              <a:t>、应用和数据安全的要求</a:t>
            </a:r>
          </a:p>
        </p:txBody>
      </p:sp>
      <p:sp>
        <p:nvSpPr>
          <p:cNvPr id="5" name="文本框 4">
            <a:extLst>
              <a:ext uri="{FF2B5EF4-FFF2-40B4-BE49-F238E27FC236}">
                <a16:creationId xmlns:a16="http://schemas.microsoft.com/office/drawing/2014/main" id="{8646A001-5720-AB1E-9555-B836C9775044}"/>
              </a:ext>
            </a:extLst>
          </p:cNvPr>
          <p:cNvSpPr txBox="1"/>
          <p:nvPr/>
        </p:nvSpPr>
        <p:spPr>
          <a:xfrm>
            <a:off x="463732" y="946765"/>
            <a:ext cx="11168742" cy="363176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实现要点：</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信息系统可采用以下密码产品保护应用和数据安全层面的安全：</a:t>
            </a:r>
            <a:endParaRPr lang="en-US" altLang="zh-CN" sz="2000" dirty="0">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利用智能密码钥匙、智能</a:t>
            </a:r>
            <a:r>
              <a:rPr lang="en-US" altLang="zh-CN" sz="2000" dirty="0">
                <a:latin typeface="+mn-ea"/>
                <a:ea typeface="+mn-ea"/>
              </a:rPr>
              <a:t>IC</a:t>
            </a:r>
            <a:r>
              <a:rPr lang="zh-CN" altLang="en-US" sz="2000" dirty="0">
                <a:latin typeface="+mn-ea"/>
                <a:ea typeface="+mn-ea"/>
              </a:rPr>
              <a:t>卡、动态令牌等作为</a:t>
            </a:r>
            <a:r>
              <a:rPr lang="zh-CN" altLang="en-US" sz="2000" b="1" dirty="0">
                <a:solidFill>
                  <a:srgbClr val="C00000"/>
                </a:solidFill>
                <a:latin typeface="+mn-ea"/>
                <a:ea typeface="+mn-ea"/>
              </a:rPr>
              <a:t>用户登录应用的凭证</a:t>
            </a:r>
            <a:endParaRPr lang="en-US" altLang="zh-CN" sz="2000" b="1" dirty="0">
              <a:solidFill>
                <a:srgbClr val="C00000"/>
              </a:solidFill>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利用服务器密码机等设备对重要数据进行加密和计算</a:t>
            </a:r>
            <a:r>
              <a:rPr lang="en-US" altLang="zh-CN" sz="2000" dirty="0">
                <a:latin typeface="+mn-ea"/>
                <a:ea typeface="+mn-ea"/>
              </a:rPr>
              <a:t>MAC</a:t>
            </a:r>
            <a:r>
              <a:rPr lang="zh-CN" altLang="en-US" sz="2000" dirty="0">
                <a:latin typeface="+mn-ea"/>
                <a:ea typeface="+mn-ea"/>
              </a:rPr>
              <a:t>后传输，实现对重要数据在</a:t>
            </a:r>
            <a:r>
              <a:rPr lang="zh-CN" altLang="en-US" sz="2000" b="1" dirty="0">
                <a:solidFill>
                  <a:srgbClr val="C00000"/>
                </a:solidFill>
                <a:latin typeface="+mn-ea"/>
                <a:ea typeface="+mn-ea"/>
              </a:rPr>
              <a:t>传输过程</a:t>
            </a:r>
            <a:r>
              <a:rPr lang="zh-CN" altLang="en-US" sz="2000" dirty="0">
                <a:latin typeface="+mn-ea"/>
                <a:ea typeface="+mn-ea"/>
              </a:rPr>
              <a:t>中的保密性和完整性保护</a:t>
            </a:r>
            <a:endParaRPr lang="en-US" altLang="zh-CN" sz="2000" dirty="0">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利用服务器密码机等设备对重要数据进行加密、计算</a:t>
            </a:r>
            <a:r>
              <a:rPr lang="en-US" altLang="zh-CN" sz="2000" dirty="0">
                <a:latin typeface="+mn-ea"/>
                <a:ea typeface="+mn-ea"/>
              </a:rPr>
              <a:t>MAC</a:t>
            </a:r>
            <a:r>
              <a:rPr lang="zh-CN" altLang="en-US" sz="2000" dirty="0">
                <a:latin typeface="+mn-ea"/>
                <a:ea typeface="+mn-ea"/>
              </a:rPr>
              <a:t>或签名后存储在数据库中，实现对重要数据在</a:t>
            </a:r>
            <a:r>
              <a:rPr lang="zh-CN" altLang="en-US" sz="2000" b="1" dirty="0">
                <a:solidFill>
                  <a:srgbClr val="C00000"/>
                </a:solidFill>
                <a:latin typeface="+mn-ea"/>
                <a:ea typeface="+mn-ea"/>
              </a:rPr>
              <a:t>存储过程</a:t>
            </a:r>
            <a:r>
              <a:rPr lang="zh-CN" altLang="en-US" sz="2000" dirty="0">
                <a:latin typeface="+mn-ea"/>
                <a:ea typeface="+mn-ea"/>
              </a:rPr>
              <a:t>中的保密性和完整性保护</a:t>
            </a:r>
            <a:endParaRPr lang="en-US" altLang="zh-CN" sz="2000" dirty="0">
              <a:latin typeface="+mn-ea"/>
              <a:ea typeface="+mn-ea"/>
            </a:endParaRPr>
          </a:p>
          <a:p>
            <a:pPr marL="1257300" lvl="2"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利用签名验签服务器、智能密码钥匙、电子签章系统、时间戳服务器等设备实现对可能涉及</a:t>
            </a:r>
            <a:r>
              <a:rPr lang="zh-CN" altLang="en-US" sz="2000" b="1" dirty="0">
                <a:solidFill>
                  <a:srgbClr val="C00000"/>
                </a:solidFill>
                <a:latin typeface="+mn-ea"/>
                <a:ea typeface="+mn-ea"/>
              </a:rPr>
              <a:t>法律责任认定</a:t>
            </a:r>
            <a:r>
              <a:rPr lang="zh-CN" altLang="en-US" sz="2000" dirty="0">
                <a:latin typeface="+mn-ea"/>
                <a:ea typeface="+mn-ea"/>
              </a:rPr>
              <a:t>的数据原发、接收行为的不可否认性</a:t>
            </a:r>
            <a:endParaRPr lang="en-US" altLang="zh-CN" sz="2000" dirty="0">
              <a:latin typeface="+mn-ea"/>
              <a:ea typeface="+mn-ea"/>
            </a:endParaRPr>
          </a:p>
        </p:txBody>
      </p:sp>
    </p:spTree>
    <p:extLst>
      <p:ext uri="{BB962C8B-B14F-4D97-AF65-F5344CB8AC3E}">
        <p14:creationId xmlns:p14="http://schemas.microsoft.com/office/powerpoint/2010/main" val="91267621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267976" y="1183043"/>
            <a:ext cx="6749218" cy="4954232"/>
            <a:chOff x="5629927" y="1354493"/>
            <a:chExt cx="6749218" cy="4954232"/>
          </a:xfrm>
        </p:grpSpPr>
        <p:grpSp>
          <p:nvGrpSpPr>
            <p:cNvPr id="26" name="组合 25"/>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909170" y="4034115"/>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3</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8" name="文本占位符 12"/>
            <p:cNvSpPr txBox="1"/>
            <p:nvPr/>
          </p:nvSpPr>
          <p:spPr>
            <a:xfrm>
              <a:off x="5629927" y="3031304"/>
              <a:ext cx="6749218"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商用密码应用安全性评估简介</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0ED28D-0B29-04CA-BB53-B4D5994D71B0}"/>
              </a:ext>
            </a:extLst>
          </p:cNvPr>
          <p:cNvSpPr>
            <a:spLocks noGrp="1"/>
          </p:cNvSpPr>
          <p:nvPr>
            <p:ph type="title"/>
          </p:nvPr>
        </p:nvSpPr>
        <p:spPr/>
        <p:txBody>
          <a:bodyPr/>
          <a:lstStyle/>
          <a:p>
            <a:r>
              <a:rPr lang="zh-CN" altLang="en-US" dirty="0"/>
              <a:t>举个例子：网上银行系统的密码应用</a:t>
            </a:r>
          </a:p>
        </p:txBody>
      </p:sp>
      <p:pic>
        <p:nvPicPr>
          <p:cNvPr id="4" name="图片 3">
            <a:extLst>
              <a:ext uri="{FF2B5EF4-FFF2-40B4-BE49-F238E27FC236}">
                <a16:creationId xmlns:a16="http://schemas.microsoft.com/office/drawing/2014/main" id="{1E17E964-7E2A-DF83-B5E5-AEDF34387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69" y="2041842"/>
            <a:ext cx="4135001" cy="2935851"/>
          </a:xfrm>
          <a:prstGeom prst="rect">
            <a:avLst/>
          </a:prstGeom>
        </p:spPr>
      </p:pic>
      <p:sp>
        <p:nvSpPr>
          <p:cNvPr id="5" name="文本框 4">
            <a:extLst>
              <a:ext uri="{FF2B5EF4-FFF2-40B4-BE49-F238E27FC236}">
                <a16:creationId xmlns:a16="http://schemas.microsoft.com/office/drawing/2014/main" id="{EA721367-71DB-DAEC-5DF3-2482D18A3834}"/>
              </a:ext>
            </a:extLst>
          </p:cNvPr>
          <p:cNvSpPr txBox="1"/>
          <p:nvPr/>
        </p:nvSpPr>
        <p:spPr>
          <a:xfrm>
            <a:off x="501198" y="4977693"/>
            <a:ext cx="4713141"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线下银行业务</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pic>
        <p:nvPicPr>
          <p:cNvPr id="7" name="图片 6">
            <a:extLst>
              <a:ext uri="{FF2B5EF4-FFF2-40B4-BE49-F238E27FC236}">
                <a16:creationId xmlns:a16="http://schemas.microsoft.com/office/drawing/2014/main" id="{474EF901-C5BA-3FE6-030A-DD3154598D8B}"/>
              </a:ext>
            </a:extLst>
          </p:cNvPr>
          <p:cNvPicPr>
            <a:picLocks noChangeAspect="1"/>
          </p:cNvPicPr>
          <p:nvPr/>
        </p:nvPicPr>
        <p:blipFill>
          <a:blip r:embed="rId3"/>
          <a:stretch>
            <a:fillRect/>
          </a:stretch>
        </p:blipFill>
        <p:spPr>
          <a:xfrm>
            <a:off x="7756115" y="1720143"/>
            <a:ext cx="3257550" cy="3257550"/>
          </a:xfrm>
          <a:prstGeom prst="rect">
            <a:avLst/>
          </a:prstGeom>
        </p:spPr>
      </p:pic>
      <p:sp>
        <p:nvSpPr>
          <p:cNvPr id="8" name="文本框 7">
            <a:extLst>
              <a:ext uri="{FF2B5EF4-FFF2-40B4-BE49-F238E27FC236}">
                <a16:creationId xmlns:a16="http://schemas.microsoft.com/office/drawing/2014/main" id="{D1FF5A70-CD64-6B0A-162E-B0138067FA6C}"/>
              </a:ext>
            </a:extLst>
          </p:cNvPr>
          <p:cNvSpPr txBox="1"/>
          <p:nvPr/>
        </p:nvSpPr>
        <p:spPr>
          <a:xfrm>
            <a:off x="7028319" y="4977693"/>
            <a:ext cx="4713141"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网上银行系统</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
        <p:nvSpPr>
          <p:cNvPr id="9" name="箭头: 右 8">
            <a:extLst>
              <a:ext uri="{FF2B5EF4-FFF2-40B4-BE49-F238E27FC236}">
                <a16:creationId xmlns:a16="http://schemas.microsoft.com/office/drawing/2014/main" id="{1D6A0CBA-608D-C839-891F-932371ACF791}"/>
              </a:ext>
            </a:extLst>
          </p:cNvPr>
          <p:cNvSpPr/>
          <p:nvPr/>
        </p:nvSpPr>
        <p:spPr>
          <a:xfrm>
            <a:off x="5589639" y="3281516"/>
            <a:ext cx="1541206"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4D71D4C-70AE-C54A-DD1A-CD3C58A11483}"/>
              </a:ext>
            </a:extLst>
          </p:cNvPr>
          <p:cNvSpPr txBox="1"/>
          <p:nvPr/>
        </p:nvSpPr>
        <p:spPr>
          <a:xfrm>
            <a:off x="5916230" y="2912184"/>
            <a:ext cx="848924"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升级</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2224069943"/>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9A856F9-ACD2-7D6C-A036-EB91114D51C3}"/>
              </a:ext>
            </a:extLst>
          </p:cNvPr>
          <p:cNvSpPr>
            <a:spLocks noGrp="1"/>
          </p:cNvSpPr>
          <p:nvPr>
            <p:ph type="title"/>
          </p:nvPr>
        </p:nvSpPr>
        <p:spPr/>
        <p:txBody>
          <a:bodyPr/>
          <a:lstStyle/>
          <a:p>
            <a:r>
              <a:rPr lang="zh-CN" altLang="en-US" sz="2800" dirty="0">
                <a:latin typeface="+mn-ea"/>
                <a:ea typeface="+mn-ea"/>
              </a:rPr>
              <a:t>商用密码应用安全性评估</a:t>
            </a:r>
            <a:r>
              <a:rPr lang="zh-CN" altLang="en-US" dirty="0">
                <a:latin typeface="+mn-ea"/>
                <a:ea typeface="+mn-ea"/>
              </a:rPr>
              <a:t>的法律依据</a:t>
            </a:r>
            <a:endParaRPr lang="zh-CN" altLang="en-US" dirty="0"/>
          </a:p>
        </p:txBody>
      </p:sp>
      <p:sp>
        <p:nvSpPr>
          <p:cNvPr id="7" name="文本框 6">
            <a:extLst>
              <a:ext uri="{FF2B5EF4-FFF2-40B4-BE49-F238E27FC236}">
                <a16:creationId xmlns:a16="http://schemas.microsoft.com/office/drawing/2014/main" id="{389FFE8D-AF81-EDD4-AC2B-9D78AEBE99B9}"/>
              </a:ext>
            </a:extLst>
          </p:cNvPr>
          <p:cNvSpPr txBox="1"/>
          <p:nvPr/>
        </p:nvSpPr>
        <p:spPr>
          <a:xfrm>
            <a:off x="51725" y="6355919"/>
            <a:ext cx="12078719" cy="400110"/>
          </a:xfrm>
          <a:prstGeom prst="rect">
            <a:avLst/>
          </a:prstGeom>
          <a:solidFill>
            <a:schemeClr val="bg1"/>
          </a:solidFill>
        </p:spPr>
        <p:txBody>
          <a:bodyPr wrap="none">
            <a:spAutoFit/>
          </a:bodyPr>
          <a:lstStyle/>
          <a:p>
            <a:pPr algn="ctr" eaLnBrk="1" hangingPunct="1"/>
            <a:r>
              <a:rPr lang="en-US" altLang="zh-CN" sz="2000" b="1" dirty="0">
                <a:solidFill>
                  <a:schemeClr val="accent1"/>
                </a:solidFill>
                <a:latin typeface="+mn-ea"/>
                <a:ea typeface="+mn-ea"/>
              </a:rPr>
              <a:t>《</a:t>
            </a:r>
            <a:r>
              <a:rPr lang="zh-CN" altLang="en-US" sz="2000" b="1" dirty="0">
                <a:solidFill>
                  <a:schemeClr val="accent1"/>
                </a:solidFill>
                <a:latin typeface="+mn-ea"/>
                <a:ea typeface="+mn-ea"/>
              </a:rPr>
              <a:t>中华人民共和国密码法</a:t>
            </a:r>
            <a:r>
              <a:rPr lang="en-US" altLang="zh-CN" sz="2000" b="1" dirty="0">
                <a:solidFill>
                  <a:schemeClr val="accent1"/>
                </a:solidFill>
                <a:latin typeface="+mn-ea"/>
                <a:ea typeface="+mn-ea"/>
              </a:rPr>
              <a:t>》</a:t>
            </a:r>
            <a:r>
              <a:rPr lang="zh-CN" altLang="en-US" sz="2000" b="1" dirty="0">
                <a:solidFill>
                  <a:schemeClr val="accent1"/>
                </a:solidFill>
                <a:latin typeface="+mn-ea"/>
                <a:ea typeface="+mn-ea"/>
              </a:rPr>
              <a:t>，</a:t>
            </a:r>
            <a:r>
              <a:rPr lang="en-US" altLang="zh-CN" sz="2000" b="1" dirty="0">
                <a:solidFill>
                  <a:schemeClr val="accent1"/>
                </a:solidFill>
                <a:latin typeface="+mn-ea"/>
                <a:ea typeface="+mn-ea"/>
              </a:rPr>
              <a:t>2019</a:t>
            </a:r>
            <a:r>
              <a:rPr lang="zh-CN" altLang="en-US" sz="2000" b="1" dirty="0">
                <a:solidFill>
                  <a:schemeClr val="accent1"/>
                </a:solidFill>
                <a:latin typeface="+mn-ea"/>
                <a:ea typeface="+mn-ea"/>
              </a:rPr>
              <a:t>年</a:t>
            </a:r>
            <a:r>
              <a:rPr lang="en-US" altLang="zh-CN" sz="2000" b="1" dirty="0">
                <a:solidFill>
                  <a:schemeClr val="accent1"/>
                </a:solidFill>
                <a:latin typeface="+mn-ea"/>
                <a:ea typeface="+mn-ea"/>
              </a:rPr>
              <a:t>10</a:t>
            </a:r>
            <a:r>
              <a:rPr lang="zh-CN" altLang="en-US" sz="2000" b="1" dirty="0">
                <a:solidFill>
                  <a:schemeClr val="accent1"/>
                </a:solidFill>
                <a:latin typeface="+mn-ea"/>
                <a:ea typeface="+mn-ea"/>
              </a:rPr>
              <a:t>月</a:t>
            </a:r>
            <a:r>
              <a:rPr lang="en-US" altLang="zh-CN" sz="2000" b="1" dirty="0">
                <a:solidFill>
                  <a:schemeClr val="accent1"/>
                </a:solidFill>
                <a:latin typeface="+mn-ea"/>
                <a:ea typeface="+mn-ea"/>
              </a:rPr>
              <a:t>26</a:t>
            </a:r>
            <a:r>
              <a:rPr lang="zh-CN" altLang="en-US" sz="2000" b="1" dirty="0">
                <a:solidFill>
                  <a:schemeClr val="accent1"/>
                </a:solidFill>
                <a:latin typeface="+mn-ea"/>
                <a:ea typeface="+mn-ea"/>
              </a:rPr>
              <a:t>日颁布，</a:t>
            </a:r>
            <a:r>
              <a:rPr lang="en-US" altLang="zh-CN" sz="2000" b="1" dirty="0">
                <a:solidFill>
                  <a:schemeClr val="accent1"/>
                </a:solidFill>
                <a:latin typeface="+mn-ea"/>
                <a:ea typeface="+mn-ea"/>
              </a:rPr>
              <a:t>2020</a:t>
            </a:r>
            <a:r>
              <a:rPr lang="zh-CN" altLang="en-US" sz="2000" b="1" dirty="0">
                <a:solidFill>
                  <a:schemeClr val="accent1"/>
                </a:solidFill>
                <a:latin typeface="+mn-ea"/>
                <a:ea typeface="+mn-ea"/>
              </a:rPr>
              <a:t>年</a:t>
            </a:r>
            <a:r>
              <a:rPr lang="en-US" altLang="zh-CN" sz="2000" b="1" dirty="0">
                <a:solidFill>
                  <a:schemeClr val="accent1"/>
                </a:solidFill>
                <a:latin typeface="+mn-ea"/>
                <a:ea typeface="+mn-ea"/>
              </a:rPr>
              <a:t>1</a:t>
            </a:r>
            <a:r>
              <a:rPr lang="zh-CN" altLang="en-US" sz="2000" b="1" dirty="0">
                <a:solidFill>
                  <a:schemeClr val="accent1"/>
                </a:solidFill>
                <a:latin typeface="+mn-ea"/>
                <a:ea typeface="+mn-ea"/>
              </a:rPr>
              <a:t>月</a:t>
            </a:r>
            <a:r>
              <a:rPr lang="en-US" altLang="zh-CN" sz="2000" b="1" dirty="0">
                <a:solidFill>
                  <a:schemeClr val="accent1"/>
                </a:solidFill>
                <a:latin typeface="+mn-ea"/>
                <a:ea typeface="+mn-ea"/>
              </a:rPr>
              <a:t>1</a:t>
            </a:r>
            <a:r>
              <a:rPr lang="zh-CN" altLang="en-US" sz="2000" b="1" dirty="0">
                <a:solidFill>
                  <a:schemeClr val="accent1"/>
                </a:solidFill>
                <a:latin typeface="+mn-ea"/>
                <a:ea typeface="+mn-ea"/>
              </a:rPr>
              <a:t>日起施行</a:t>
            </a:r>
          </a:p>
        </p:txBody>
      </p:sp>
      <p:sp>
        <p:nvSpPr>
          <p:cNvPr id="9" name="文本框 8">
            <a:extLst>
              <a:ext uri="{FF2B5EF4-FFF2-40B4-BE49-F238E27FC236}">
                <a16:creationId xmlns:a16="http://schemas.microsoft.com/office/drawing/2014/main" id="{A010F466-535F-0A82-4B05-AF7C214ACA54}"/>
              </a:ext>
            </a:extLst>
          </p:cNvPr>
          <p:cNvSpPr txBox="1"/>
          <p:nvPr/>
        </p:nvSpPr>
        <p:spPr>
          <a:xfrm>
            <a:off x="463732" y="946765"/>
            <a:ext cx="11168742" cy="5016758"/>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密评是密码应用管理过程中的重要组成部分和不可缺失的环节</a:t>
            </a:r>
          </a:p>
          <a:p>
            <a:pPr marL="342900"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a:t>
            </a:r>
            <a:r>
              <a:rPr lang="zh-CN" altLang="en-US" sz="2000" dirty="0">
                <a:latin typeface="+mn-ea"/>
                <a:ea typeface="+mn-ea"/>
              </a:rPr>
              <a:t>密码法</a:t>
            </a:r>
            <a:r>
              <a:rPr lang="en-US" altLang="zh-CN" sz="2000" dirty="0">
                <a:latin typeface="+mn-ea"/>
                <a:ea typeface="+mn-ea"/>
              </a:rPr>
              <a:t>》</a:t>
            </a:r>
            <a:r>
              <a:rPr lang="zh-CN" altLang="en-US" sz="2000" dirty="0">
                <a:latin typeface="+mn-ea"/>
                <a:ea typeface="+mn-ea"/>
              </a:rPr>
              <a:t>第</a:t>
            </a:r>
            <a:r>
              <a:rPr lang="en-US" altLang="zh-CN" sz="2000" dirty="0">
                <a:latin typeface="+mn-ea"/>
                <a:ea typeface="+mn-ea"/>
              </a:rPr>
              <a:t>27</a:t>
            </a:r>
            <a:r>
              <a:rPr lang="zh-CN" altLang="en-US" sz="2000" dirty="0">
                <a:latin typeface="+mn-ea"/>
                <a:ea typeface="+mn-ea"/>
              </a:rPr>
              <a:t>条：</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法律、行政法规和国家有关规定要求使用商用密码进行保护的关键信息基础设施，其运营者</a:t>
            </a:r>
            <a:r>
              <a:rPr lang="zh-CN" altLang="en-US" sz="2000" b="1" dirty="0">
                <a:solidFill>
                  <a:srgbClr val="C00000"/>
                </a:solidFill>
                <a:latin typeface="+mn-ea"/>
                <a:ea typeface="+mn-ea"/>
              </a:rPr>
              <a:t>应当使用商用密码</a:t>
            </a:r>
            <a:r>
              <a:rPr lang="zh-CN" altLang="en-US" sz="2000" dirty="0">
                <a:latin typeface="+mn-ea"/>
                <a:ea typeface="+mn-ea"/>
              </a:rPr>
              <a:t>进行保护，自行或者委托商用密码检测机构</a:t>
            </a:r>
            <a:r>
              <a:rPr lang="zh-CN" altLang="en-US" sz="2000" b="1" dirty="0">
                <a:solidFill>
                  <a:srgbClr val="C00000"/>
                </a:solidFill>
                <a:latin typeface="+mn-ea"/>
                <a:ea typeface="+mn-ea"/>
              </a:rPr>
              <a:t>开展商用密码应用安全性评估</a:t>
            </a:r>
            <a:endParaRPr lang="en-US" altLang="zh-CN" sz="2000" b="1" dirty="0">
              <a:solidFill>
                <a:srgbClr val="C00000"/>
              </a:solidFill>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a:t>
            </a:r>
            <a:r>
              <a:rPr lang="zh-CN" altLang="en-US" sz="2000" dirty="0">
                <a:latin typeface="+mn-ea"/>
                <a:ea typeface="+mn-ea"/>
              </a:rPr>
              <a:t>密码法</a:t>
            </a:r>
            <a:r>
              <a:rPr lang="en-US" altLang="zh-CN" sz="2000" dirty="0">
                <a:latin typeface="+mn-ea"/>
                <a:ea typeface="+mn-ea"/>
              </a:rPr>
              <a:t>》</a:t>
            </a:r>
            <a:r>
              <a:rPr lang="zh-CN" altLang="en-US" sz="2000" dirty="0">
                <a:latin typeface="+mn-ea"/>
                <a:ea typeface="+mn-ea"/>
              </a:rPr>
              <a:t>第</a:t>
            </a:r>
            <a:r>
              <a:rPr lang="en-US" altLang="zh-CN" sz="2000" dirty="0">
                <a:latin typeface="+mn-ea"/>
                <a:ea typeface="+mn-ea"/>
              </a:rPr>
              <a:t>37</a:t>
            </a:r>
            <a:r>
              <a:rPr lang="zh-CN" altLang="en-US" sz="2000" dirty="0">
                <a:latin typeface="+mn-ea"/>
                <a:ea typeface="+mn-ea"/>
              </a:rPr>
              <a:t>条：</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关键信息基础设施的运营者违反本法第二十七条第一款规定，</a:t>
            </a:r>
            <a:r>
              <a:rPr lang="zh-CN" altLang="en-US" sz="2000" b="1" dirty="0">
                <a:solidFill>
                  <a:srgbClr val="C00000"/>
                </a:solidFill>
                <a:latin typeface="+mn-ea"/>
                <a:ea typeface="+mn-ea"/>
              </a:rPr>
              <a:t>未按照要求</a:t>
            </a:r>
            <a:r>
              <a:rPr lang="zh-CN" altLang="en-US" sz="2000" dirty="0">
                <a:latin typeface="+mn-ea"/>
                <a:ea typeface="+mn-ea"/>
              </a:rPr>
              <a:t>使用商用密码，或者</a:t>
            </a:r>
            <a:r>
              <a:rPr lang="zh-CN" altLang="en-US" sz="2000" b="1" dirty="0">
                <a:solidFill>
                  <a:srgbClr val="C00000"/>
                </a:solidFill>
                <a:latin typeface="+mn-ea"/>
                <a:ea typeface="+mn-ea"/>
              </a:rPr>
              <a:t>未按照要求</a:t>
            </a:r>
            <a:r>
              <a:rPr lang="zh-CN" altLang="en-US" sz="2000" dirty="0">
                <a:latin typeface="+mn-ea"/>
                <a:ea typeface="+mn-ea"/>
              </a:rPr>
              <a:t>开展商用密码应用安全性评估的，由密码管理部门</a:t>
            </a:r>
            <a:r>
              <a:rPr lang="zh-CN" altLang="en-US" sz="2000" b="1" dirty="0">
                <a:solidFill>
                  <a:srgbClr val="C00000"/>
                </a:solidFill>
                <a:latin typeface="+mn-ea"/>
                <a:ea typeface="+mn-ea"/>
              </a:rPr>
              <a:t>责令改正，给予警告</a:t>
            </a:r>
            <a:r>
              <a:rPr lang="zh-CN" altLang="en-US" sz="2000" dirty="0">
                <a:latin typeface="+mn-ea"/>
                <a:ea typeface="+mn-ea"/>
              </a:rPr>
              <a:t>；拒不改正或者导致危害网络安全等后果的，处十万元以上一百万元以下罚款，对直接负责的主管人员处一万元以上十万元以下罚款。</a:t>
            </a: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关键信息基础设施的运营者违反本法第二十七条第二款规定，</a:t>
            </a:r>
            <a:r>
              <a:rPr lang="zh-CN" altLang="en-US" sz="2000" b="1" dirty="0">
                <a:solidFill>
                  <a:srgbClr val="C00000"/>
                </a:solidFill>
                <a:latin typeface="+mn-ea"/>
                <a:ea typeface="+mn-ea"/>
              </a:rPr>
              <a:t>使用未经安全审查或者安全审查未通过</a:t>
            </a:r>
            <a:r>
              <a:rPr lang="zh-CN" altLang="en-US" sz="2000" dirty="0">
                <a:latin typeface="+mn-ea"/>
                <a:ea typeface="+mn-ea"/>
              </a:rPr>
              <a:t>的产品或者服务的，由有关主管部门责令停止使用，处采购金额一倍以上十倍以下罚款；对直接负责的主管人员和其他直接责任人员处一万元以上十万元以下罚款。</a:t>
            </a:r>
          </a:p>
          <a:p>
            <a:pPr marL="342900" indent="-342900" algn="just" eaLnBrk="1">
              <a:spcBef>
                <a:spcPts val="600"/>
              </a:spcBef>
              <a:spcAft>
                <a:spcPts val="600"/>
              </a:spcAft>
              <a:buClr>
                <a:schemeClr val="tx2"/>
              </a:buClr>
              <a:buFont typeface="Wingdings" panose="05000000000000000000" pitchFamily="2" charset="2"/>
              <a:buChar char="n"/>
            </a:pPr>
            <a:endParaRPr lang="zh-CN" altLang="en-US" sz="2000" dirty="0">
              <a:latin typeface="+mn-ea"/>
              <a:ea typeface="+mn-ea"/>
            </a:endParaRPr>
          </a:p>
        </p:txBody>
      </p:sp>
    </p:spTree>
    <p:extLst>
      <p:ext uri="{BB962C8B-B14F-4D97-AF65-F5344CB8AC3E}">
        <p14:creationId xmlns:p14="http://schemas.microsoft.com/office/powerpoint/2010/main" val="373745193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D4701-E127-8911-6BA3-6295D2406BF5}"/>
              </a:ext>
            </a:extLst>
          </p:cNvPr>
          <p:cNvSpPr>
            <a:spLocks noGrp="1"/>
          </p:cNvSpPr>
          <p:nvPr>
            <p:ph type="title"/>
          </p:nvPr>
        </p:nvSpPr>
        <p:spPr/>
        <p:txBody>
          <a:bodyPr/>
          <a:lstStyle/>
          <a:p>
            <a:r>
              <a:rPr lang="zh-CN" altLang="en-US" dirty="0"/>
              <a:t>密码应用安全性评估测评工具</a:t>
            </a:r>
          </a:p>
        </p:txBody>
      </p:sp>
      <p:pic>
        <p:nvPicPr>
          <p:cNvPr id="4" name="图片 3">
            <a:extLst>
              <a:ext uri="{FF2B5EF4-FFF2-40B4-BE49-F238E27FC236}">
                <a16:creationId xmlns:a16="http://schemas.microsoft.com/office/drawing/2014/main" id="{14EDAEEC-81F0-B05C-F5A1-C5316F665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2" y="1047343"/>
            <a:ext cx="11083636" cy="5102527"/>
          </a:xfrm>
          <a:prstGeom prst="rect">
            <a:avLst/>
          </a:prstGeom>
        </p:spPr>
      </p:pic>
    </p:spTree>
    <p:extLst>
      <p:ext uri="{BB962C8B-B14F-4D97-AF65-F5344CB8AC3E}">
        <p14:creationId xmlns:p14="http://schemas.microsoft.com/office/powerpoint/2010/main" val="607778665"/>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B10AF-9EEB-C7CD-B744-548530F11904}"/>
              </a:ext>
            </a:extLst>
          </p:cNvPr>
          <p:cNvSpPr>
            <a:spLocks noGrp="1"/>
          </p:cNvSpPr>
          <p:nvPr>
            <p:ph type="title"/>
          </p:nvPr>
        </p:nvSpPr>
        <p:spPr/>
        <p:txBody>
          <a:bodyPr/>
          <a:lstStyle/>
          <a:p>
            <a:r>
              <a:rPr lang="zh-CN" altLang="en-US" dirty="0"/>
              <a:t>我国现有密评机构</a:t>
            </a:r>
          </a:p>
        </p:txBody>
      </p:sp>
      <p:pic>
        <p:nvPicPr>
          <p:cNvPr id="4" name="图片 3">
            <a:extLst>
              <a:ext uri="{FF2B5EF4-FFF2-40B4-BE49-F238E27FC236}">
                <a16:creationId xmlns:a16="http://schemas.microsoft.com/office/drawing/2014/main" id="{80ED3BE1-5114-6A3A-1631-240F12F689B0}"/>
              </a:ext>
            </a:extLst>
          </p:cNvPr>
          <p:cNvPicPr>
            <a:picLocks noChangeAspect="1"/>
          </p:cNvPicPr>
          <p:nvPr/>
        </p:nvPicPr>
        <p:blipFill>
          <a:blip r:embed="rId2"/>
          <a:stretch>
            <a:fillRect/>
          </a:stretch>
        </p:blipFill>
        <p:spPr>
          <a:xfrm>
            <a:off x="249212" y="1812744"/>
            <a:ext cx="4048925" cy="3601222"/>
          </a:xfrm>
          <a:prstGeom prst="rect">
            <a:avLst/>
          </a:prstGeom>
          <a:ln>
            <a:solidFill>
              <a:schemeClr val="tx1"/>
            </a:solidFill>
          </a:ln>
        </p:spPr>
      </p:pic>
      <p:pic>
        <p:nvPicPr>
          <p:cNvPr id="8" name="图片 7">
            <a:extLst>
              <a:ext uri="{FF2B5EF4-FFF2-40B4-BE49-F238E27FC236}">
                <a16:creationId xmlns:a16="http://schemas.microsoft.com/office/drawing/2014/main" id="{8E013E9A-4EB6-8E45-583E-5978F06263BA}"/>
              </a:ext>
            </a:extLst>
          </p:cNvPr>
          <p:cNvPicPr>
            <a:picLocks noChangeAspect="1"/>
          </p:cNvPicPr>
          <p:nvPr/>
        </p:nvPicPr>
        <p:blipFill>
          <a:blip r:embed="rId3"/>
          <a:stretch>
            <a:fillRect/>
          </a:stretch>
        </p:blipFill>
        <p:spPr>
          <a:xfrm>
            <a:off x="4423314" y="1190184"/>
            <a:ext cx="3714077" cy="4684105"/>
          </a:xfrm>
          <a:prstGeom prst="rect">
            <a:avLst/>
          </a:prstGeom>
        </p:spPr>
      </p:pic>
      <p:pic>
        <p:nvPicPr>
          <p:cNvPr id="10" name="图片 9">
            <a:extLst>
              <a:ext uri="{FF2B5EF4-FFF2-40B4-BE49-F238E27FC236}">
                <a16:creationId xmlns:a16="http://schemas.microsoft.com/office/drawing/2014/main" id="{28AC67F0-07B0-D709-0D89-07D9F4E33806}"/>
              </a:ext>
            </a:extLst>
          </p:cNvPr>
          <p:cNvPicPr>
            <a:picLocks noChangeAspect="1"/>
          </p:cNvPicPr>
          <p:nvPr/>
        </p:nvPicPr>
        <p:blipFill>
          <a:blip r:embed="rId4"/>
          <a:stretch>
            <a:fillRect/>
          </a:stretch>
        </p:blipFill>
        <p:spPr>
          <a:xfrm>
            <a:off x="8218324" y="1190184"/>
            <a:ext cx="3734225" cy="4684105"/>
          </a:xfrm>
          <a:prstGeom prst="rect">
            <a:avLst/>
          </a:prstGeom>
        </p:spPr>
      </p:pic>
    </p:spTree>
    <p:extLst>
      <p:ext uri="{BB962C8B-B14F-4D97-AF65-F5344CB8AC3E}">
        <p14:creationId xmlns:p14="http://schemas.microsoft.com/office/powerpoint/2010/main" val="7551779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A5C8D-3BF5-8F3E-85AC-338FD71F1742}"/>
              </a:ext>
            </a:extLst>
          </p:cNvPr>
          <p:cNvSpPr>
            <a:spLocks noGrp="1"/>
          </p:cNvSpPr>
          <p:nvPr>
            <p:ph type="title"/>
          </p:nvPr>
        </p:nvSpPr>
        <p:spPr/>
        <p:txBody>
          <a:bodyPr/>
          <a:lstStyle/>
          <a:p>
            <a:r>
              <a:rPr lang="zh-CN" altLang="en-US" dirty="0"/>
              <a:t>评估过程：逐条检查</a:t>
            </a:r>
          </a:p>
        </p:txBody>
      </p:sp>
      <p:pic>
        <p:nvPicPr>
          <p:cNvPr id="4" name="图片 3">
            <a:extLst>
              <a:ext uri="{FF2B5EF4-FFF2-40B4-BE49-F238E27FC236}">
                <a16:creationId xmlns:a16="http://schemas.microsoft.com/office/drawing/2014/main" id="{69EA69A0-EDEA-990E-DF6C-0E17CA05B561}"/>
              </a:ext>
            </a:extLst>
          </p:cNvPr>
          <p:cNvPicPr>
            <a:picLocks noChangeAspect="1"/>
          </p:cNvPicPr>
          <p:nvPr/>
        </p:nvPicPr>
        <p:blipFill>
          <a:blip r:embed="rId2"/>
          <a:stretch>
            <a:fillRect/>
          </a:stretch>
        </p:blipFill>
        <p:spPr>
          <a:xfrm>
            <a:off x="2678013" y="978573"/>
            <a:ext cx="6835973" cy="5667768"/>
          </a:xfrm>
          <a:prstGeom prst="rect">
            <a:avLst/>
          </a:prstGeom>
        </p:spPr>
      </p:pic>
    </p:spTree>
    <p:extLst>
      <p:ext uri="{BB962C8B-B14F-4D97-AF65-F5344CB8AC3E}">
        <p14:creationId xmlns:p14="http://schemas.microsoft.com/office/powerpoint/2010/main" val="506844769"/>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DDCA0-565B-3A7D-DF94-0EE8783AB39E}"/>
              </a:ext>
            </a:extLst>
          </p:cNvPr>
          <p:cNvSpPr>
            <a:spLocks noGrp="1"/>
          </p:cNvSpPr>
          <p:nvPr>
            <p:ph type="title"/>
          </p:nvPr>
        </p:nvSpPr>
        <p:spPr/>
        <p:txBody>
          <a:bodyPr/>
          <a:lstStyle/>
          <a:p>
            <a:r>
              <a:rPr lang="zh-CN" altLang="en-US" dirty="0"/>
              <a:t>评估过程：问题记录</a:t>
            </a:r>
          </a:p>
        </p:txBody>
      </p:sp>
      <p:pic>
        <p:nvPicPr>
          <p:cNvPr id="4" name="图片 3">
            <a:extLst>
              <a:ext uri="{FF2B5EF4-FFF2-40B4-BE49-F238E27FC236}">
                <a16:creationId xmlns:a16="http://schemas.microsoft.com/office/drawing/2014/main" id="{FBD21315-D925-D53E-8C28-33C61CA87664}"/>
              </a:ext>
            </a:extLst>
          </p:cNvPr>
          <p:cNvPicPr>
            <a:picLocks noChangeAspect="1"/>
          </p:cNvPicPr>
          <p:nvPr/>
        </p:nvPicPr>
        <p:blipFill>
          <a:blip r:embed="rId2"/>
          <a:stretch>
            <a:fillRect/>
          </a:stretch>
        </p:blipFill>
        <p:spPr>
          <a:xfrm>
            <a:off x="386260" y="959052"/>
            <a:ext cx="11419481" cy="5751055"/>
          </a:xfrm>
          <a:prstGeom prst="rect">
            <a:avLst/>
          </a:prstGeom>
        </p:spPr>
      </p:pic>
    </p:spTree>
    <p:extLst>
      <p:ext uri="{BB962C8B-B14F-4D97-AF65-F5344CB8AC3E}">
        <p14:creationId xmlns:p14="http://schemas.microsoft.com/office/powerpoint/2010/main" val="187648231"/>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352F5-E852-25BD-6F4B-82CAC54B9DDA}"/>
              </a:ext>
            </a:extLst>
          </p:cNvPr>
          <p:cNvSpPr>
            <a:spLocks noGrp="1"/>
          </p:cNvSpPr>
          <p:nvPr>
            <p:ph type="title"/>
          </p:nvPr>
        </p:nvSpPr>
        <p:spPr/>
        <p:txBody>
          <a:bodyPr/>
          <a:lstStyle/>
          <a:p>
            <a:r>
              <a:rPr lang="zh-CN" altLang="en-US" dirty="0"/>
              <a:t>评估过程：生成报告</a:t>
            </a:r>
          </a:p>
        </p:txBody>
      </p:sp>
      <p:pic>
        <p:nvPicPr>
          <p:cNvPr id="4" name="图片 3">
            <a:extLst>
              <a:ext uri="{FF2B5EF4-FFF2-40B4-BE49-F238E27FC236}">
                <a16:creationId xmlns:a16="http://schemas.microsoft.com/office/drawing/2014/main" id="{83E9F5C9-530D-3B17-D164-831AEE6C68A7}"/>
              </a:ext>
            </a:extLst>
          </p:cNvPr>
          <p:cNvPicPr>
            <a:picLocks noChangeAspect="1"/>
          </p:cNvPicPr>
          <p:nvPr/>
        </p:nvPicPr>
        <p:blipFill>
          <a:blip r:embed="rId2"/>
          <a:stretch>
            <a:fillRect/>
          </a:stretch>
        </p:blipFill>
        <p:spPr>
          <a:xfrm>
            <a:off x="1621309" y="883771"/>
            <a:ext cx="8949380" cy="13364303"/>
          </a:xfrm>
          <a:prstGeom prst="rect">
            <a:avLst/>
          </a:prstGeom>
        </p:spPr>
      </p:pic>
    </p:spTree>
    <p:extLst>
      <p:ext uri="{BB962C8B-B14F-4D97-AF65-F5344CB8AC3E}">
        <p14:creationId xmlns:p14="http://schemas.microsoft.com/office/powerpoint/2010/main" val="28313880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7.40741E-7 L 0 -1.09213 " pathEditMode="relative" rAng="0" ptsTypes="AA">
                                      <p:cBhvr>
                                        <p:cTn id="6" dur="2000" fill="hold"/>
                                        <p:tgtEl>
                                          <p:spTgt spid="4"/>
                                        </p:tgtEl>
                                        <p:attrNameLst>
                                          <p:attrName>ppt_x</p:attrName>
                                          <p:attrName>ppt_y</p:attrName>
                                        </p:attrNameLst>
                                      </p:cBhvr>
                                      <p:rCtr x="0" y="-54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268216" y="1181633"/>
            <a:ext cx="6749218" cy="4955642"/>
            <a:chOff x="5629927" y="1353083"/>
            <a:chExt cx="6749218" cy="4955642"/>
          </a:xfrm>
        </p:grpSpPr>
        <p:sp>
          <p:nvSpPr>
            <p:cNvPr id="26" name="文本占位符 11"/>
            <p:cNvSpPr txBox="1"/>
            <p:nvPr/>
          </p:nvSpPr>
          <p:spPr>
            <a:xfrm>
              <a:off x="6512398" y="4034115"/>
              <a:ext cx="4984278" cy="546128"/>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4</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7" name="文本占位符 12"/>
            <p:cNvSpPr txBox="1"/>
            <p:nvPr/>
          </p:nvSpPr>
          <p:spPr>
            <a:xfrm>
              <a:off x="5629927" y="3031304"/>
              <a:ext cx="6749218"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商用密码应用案例</a:t>
              </a:r>
            </a:p>
          </p:txBody>
        </p:sp>
        <p:sp>
          <p:nvSpPr>
            <p:cNvPr id="28" name="books-group_25777"/>
            <p:cNvSpPr>
              <a:spLocks noChangeAspect="1"/>
            </p:cNvSpPr>
            <p:nvPr/>
          </p:nvSpPr>
          <p:spPr bwMode="auto">
            <a:xfrm>
              <a:off x="8310569" y="1353083"/>
              <a:ext cx="1387936" cy="1419261"/>
            </a:xfrm>
            <a:custGeom>
              <a:avLst/>
              <a:gdLst>
                <a:gd name="connsiteX0" fmla="*/ 75418 w 590915"/>
                <a:gd name="connsiteY0" fmla="*/ 479492 h 604252"/>
                <a:gd name="connsiteX1" fmla="*/ 398146 w 590915"/>
                <a:gd name="connsiteY1" fmla="*/ 479492 h 604252"/>
                <a:gd name="connsiteX2" fmla="*/ 408150 w 590915"/>
                <a:gd name="connsiteY2" fmla="*/ 489477 h 604252"/>
                <a:gd name="connsiteX3" fmla="*/ 398146 w 590915"/>
                <a:gd name="connsiteY3" fmla="*/ 499462 h 604252"/>
                <a:gd name="connsiteX4" fmla="*/ 75418 w 590915"/>
                <a:gd name="connsiteY4" fmla="*/ 499462 h 604252"/>
                <a:gd name="connsiteX5" fmla="*/ 65414 w 590915"/>
                <a:gd name="connsiteY5" fmla="*/ 489477 h 604252"/>
                <a:gd name="connsiteX6" fmla="*/ 75418 w 590915"/>
                <a:gd name="connsiteY6" fmla="*/ 479492 h 604252"/>
                <a:gd name="connsiteX7" fmla="*/ 75418 w 590915"/>
                <a:gd name="connsiteY7" fmla="*/ 424451 h 604252"/>
                <a:gd name="connsiteX8" fmla="*/ 398146 w 590915"/>
                <a:gd name="connsiteY8" fmla="*/ 424451 h 604252"/>
                <a:gd name="connsiteX9" fmla="*/ 408150 w 590915"/>
                <a:gd name="connsiteY9" fmla="*/ 434436 h 604252"/>
                <a:gd name="connsiteX10" fmla="*/ 398146 w 590915"/>
                <a:gd name="connsiteY10" fmla="*/ 444421 h 604252"/>
                <a:gd name="connsiteX11" fmla="*/ 75418 w 590915"/>
                <a:gd name="connsiteY11" fmla="*/ 444421 h 604252"/>
                <a:gd name="connsiteX12" fmla="*/ 65414 w 590915"/>
                <a:gd name="connsiteY12" fmla="*/ 434436 h 604252"/>
                <a:gd name="connsiteX13" fmla="*/ 75418 w 590915"/>
                <a:gd name="connsiteY13" fmla="*/ 424451 h 604252"/>
                <a:gd name="connsiteX14" fmla="*/ 75418 w 590915"/>
                <a:gd name="connsiteY14" fmla="*/ 369410 h 604252"/>
                <a:gd name="connsiteX15" fmla="*/ 398146 w 590915"/>
                <a:gd name="connsiteY15" fmla="*/ 369410 h 604252"/>
                <a:gd name="connsiteX16" fmla="*/ 408150 w 590915"/>
                <a:gd name="connsiteY16" fmla="*/ 379395 h 604252"/>
                <a:gd name="connsiteX17" fmla="*/ 398146 w 590915"/>
                <a:gd name="connsiteY17" fmla="*/ 389380 h 604252"/>
                <a:gd name="connsiteX18" fmla="*/ 75418 w 590915"/>
                <a:gd name="connsiteY18" fmla="*/ 389380 h 604252"/>
                <a:gd name="connsiteX19" fmla="*/ 65414 w 590915"/>
                <a:gd name="connsiteY19" fmla="*/ 379395 h 604252"/>
                <a:gd name="connsiteX20" fmla="*/ 75418 w 590915"/>
                <a:gd name="connsiteY20" fmla="*/ 369410 h 604252"/>
                <a:gd name="connsiteX21" fmla="*/ 75418 w 590915"/>
                <a:gd name="connsiteY21" fmla="*/ 314369 h 604252"/>
                <a:gd name="connsiteX22" fmla="*/ 398146 w 590915"/>
                <a:gd name="connsiteY22" fmla="*/ 314369 h 604252"/>
                <a:gd name="connsiteX23" fmla="*/ 408150 w 590915"/>
                <a:gd name="connsiteY23" fmla="*/ 324354 h 604252"/>
                <a:gd name="connsiteX24" fmla="*/ 398146 w 590915"/>
                <a:gd name="connsiteY24" fmla="*/ 334339 h 604252"/>
                <a:gd name="connsiteX25" fmla="*/ 75418 w 590915"/>
                <a:gd name="connsiteY25" fmla="*/ 334339 h 604252"/>
                <a:gd name="connsiteX26" fmla="*/ 65414 w 590915"/>
                <a:gd name="connsiteY26" fmla="*/ 324354 h 604252"/>
                <a:gd name="connsiteX27" fmla="*/ 75418 w 590915"/>
                <a:gd name="connsiteY27" fmla="*/ 314369 h 604252"/>
                <a:gd name="connsiteX28" fmla="*/ 50518 w 590915"/>
                <a:gd name="connsiteY28" fmla="*/ 275707 h 604252"/>
                <a:gd name="connsiteX29" fmla="*/ 20007 w 590915"/>
                <a:gd name="connsiteY29" fmla="*/ 306174 h 604252"/>
                <a:gd name="connsiteX30" fmla="*/ 20007 w 590915"/>
                <a:gd name="connsiteY30" fmla="*/ 510354 h 604252"/>
                <a:gd name="connsiteX31" fmla="*/ 50518 w 590915"/>
                <a:gd name="connsiteY31" fmla="*/ 540821 h 604252"/>
                <a:gd name="connsiteX32" fmla="*/ 86730 w 590915"/>
                <a:gd name="connsiteY32" fmla="*/ 540821 h 604252"/>
                <a:gd name="connsiteX33" fmla="*/ 94533 w 590915"/>
                <a:gd name="connsiteY33" fmla="*/ 544617 h 604252"/>
                <a:gd name="connsiteX34" fmla="*/ 96334 w 590915"/>
                <a:gd name="connsiteY34" fmla="*/ 553207 h 604252"/>
                <a:gd name="connsiteX35" fmla="*/ 90432 w 590915"/>
                <a:gd name="connsiteY35" fmla="*/ 576382 h 604252"/>
                <a:gd name="connsiteX36" fmla="*/ 165358 w 590915"/>
                <a:gd name="connsiteY36" fmla="*/ 541720 h 604252"/>
                <a:gd name="connsiteX37" fmla="*/ 169559 w 590915"/>
                <a:gd name="connsiteY37" fmla="*/ 540821 h 604252"/>
                <a:gd name="connsiteX38" fmla="*/ 423047 w 590915"/>
                <a:gd name="connsiteY38" fmla="*/ 540821 h 604252"/>
                <a:gd name="connsiteX39" fmla="*/ 453558 w 590915"/>
                <a:gd name="connsiteY39" fmla="*/ 510354 h 604252"/>
                <a:gd name="connsiteX40" fmla="*/ 453558 w 590915"/>
                <a:gd name="connsiteY40" fmla="*/ 306174 h 604252"/>
                <a:gd name="connsiteX41" fmla="*/ 423047 w 590915"/>
                <a:gd name="connsiteY41" fmla="*/ 275707 h 604252"/>
                <a:gd name="connsiteX42" fmla="*/ 50518 w 590915"/>
                <a:gd name="connsiteY42" fmla="*/ 255729 h 604252"/>
                <a:gd name="connsiteX43" fmla="*/ 423047 w 590915"/>
                <a:gd name="connsiteY43" fmla="*/ 255729 h 604252"/>
                <a:gd name="connsiteX44" fmla="*/ 473565 w 590915"/>
                <a:gd name="connsiteY44" fmla="*/ 306174 h 604252"/>
                <a:gd name="connsiteX45" fmla="*/ 473565 w 590915"/>
                <a:gd name="connsiteY45" fmla="*/ 510354 h 604252"/>
                <a:gd name="connsiteX46" fmla="*/ 423047 w 590915"/>
                <a:gd name="connsiteY46" fmla="*/ 560799 h 604252"/>
                <a:gd name="connsiteX47" fmla="*/ 171760 w 590915"/>
                <a:gd name="connsiteY47" fmla="*/ 560799 h 604252"/>
                <a:gd name="connsiteX48" fmla="*/ 79828 w 590915"/>
                <a:gd name="connsiteY48" fmla="*/ 603353 h 604252"/>
                <a:gd name="connsiteX49" fmla="*/ 75626 w 590915"/>
                <a:gd name="connsiteY49" fmla="*/ 604252 h 604252"/>
                <a:gd name="connsiteX50" fmla="*/ 69224 w 590915"/>
                <a:gd name="connsiteY50" fmla="*/ 601955 h 604252"/>
                <a:gd name="connsiteX51" fmla="*/ 65923 w 590915"/>
                <a:gd name="connsiteY51" fmla="*/ 591865 h 604252"/>
                <a:gd name="connsiteX52" fmla="*/ 73826 w 590915"/>
                <a:gd name="connsiteY52" fmla="*/ 560799 h 604252"/>
                <a:gd name="connsiteX53" fmla="*/ 50518 w 590915"/>
                <a:gd name="connsiteY53" fmla="*/ 560799 h 604252"/>
                <a:gd name="connsiteX54" fmla="*/ 0 w 590915"/>
                <a:gd name="connsiteY54" fmla="*/ 510354 h 604252"/>
                <a:gd name="connsiteX55" fmla="*/ 0 w 590915"/>
                <a:gd name="connsiteY55" fmla="*/ 306174 h 604252"/>
                <a:gd name="connsiteX56" fmla="*/ 50518 w 590915"/>
                <a:gd name="connsiteY56" fmla="*/ 255729 h 604252"/>
                <a:gd name="connsiteX57" fmla="*/ 454971 w 590915"/>
                <a:gd name="connsiteY57" fmla="*/ 168510 h 604252"/>
                <a:gd name="connsiteX58" fmla="*/ 462060 w 590915"/>
                <a:gd name="connsiteY58" fmla="*/ 171406 h 604252"/>
                <a:gd name="connsiteX59" fmla="*/ 464956 w 590915"/>
                <a:gd name="connsiteY59" fmla="*/ 178495 h 604252"/>
                <a:gd name="connsiteX60" fmla="*/ 462060 w 590915"/>
                <a:gd name="connsiteY60" fmla="*/ 185485 h 604252"/>
                <a:gd name="connsiteX61" fmla="*/ 454971 w 590915"/>
                <a:gd name="connsiteY61" fmla="*/ 188480 h 604252"/>
                <a:gd name="connsiteX62" fmla="*/ 447882 w 590915"/>
                <a:gd name="connsiteY62" fmla="*/ 185485 h 604252"/>
                <a:gd name="connsiteX63" fmla="*/ 444986 w 590915"/>
                <a:gd name="connsiteY63" fmla="*/ 178495 h 604252"/>
                <a:gd name="connsiteX64" fmla="*/ 447882 w 590915"/>
                <a:gd name="connsiteY64" fmla="*/ 171406 h 604252"/>
                <a:gd name="connsiteX65" fmla="*/ 454971 w 590915"/>
                <a:gd name="connsiteY65" fmla="*/ 168510 h 604252"/>
                <a:gd name="connsiteX66" fmla="*/ 456382 w 590915"/>
                <a:gd name="connsiteY66" fmla="*/ 43327 h 604252"/>
                <a:gd name="connsiteX67" fmla="*/ 499815 w 590915"/>
                <a:gd name="connsiteY67" fmla="*/ 86702 h 604252"/>
                <a:gd name="connsiteX68" fmla="*/ 479199 w 590915"/>
                <a:gd name="connsiteY68" fmla="*/ 123580 h 604252"/>
                <a:gd name="connsiteX69" fmla="*/ 478799 w 590915"/>
                <a:gd name="connsiteY69" fmla="*/ 123880 h 604252"/>
                <a:gd name="connsiteX70" fmla="*/ 464989 w 590915"/>
                <a:gd name="connsiteY70" fmla="*/ 148266 h 604252"/>
                <a:gd name="connsiteX71" fmla="*/ 455281 w 590915"/>
                <a:gd name="connsiteY71" fmla="*/ 158560 h 604252"/>
                <a:gd name="connsiteX72" fmla="*/ 454881 w 590915"/>
                <a:gd name="connsiteY72" fmla="*/ 158560 h 604252"/>
                <a:gd name="connsiteX73" fmla="*/ 444973 w 590915"/>
                <a:gd name="connsiteY73" fmla="*/ 148866 h 604252"/>
                <a:gd name="connsiteX74" fmla="*/ 468791 w 590915"/>
                <a:gd name="connsiteY74" fmla="*/ 106590 h 604252"/>
                <a:gd name="connsiteX75" fmla="*/ 479800 w 590915"/>
                <a:gd name="connsiteY75" fmla="*/ 86702 h 604252"/>
                <a:gd name="connsiteX76" fmla="*/ 456382 w 590915"/>
                <a:gd name="connsiteY76" fmla="*/ 63315 h 604252"/>
                <a:gd name="connsiteX77" fmla="*/ 432964 w 590915"/>
                <a:gd name="connsiteY77" fmla="*/ 86702 h 604252"/>
                <a:gd name="connsiteX78" fmla="*/ 422957 w 590915"/>
                <a:gd name="connsiteY78" fmla="*/ 96696 h 604252"/>
                <a:gd name="connsiteX79" fmla="*/ 412949 w 590915"/>
                <a:gd name="connsiteY79" fmla="*/ 86702 h 604252"/>
                <a:gd name="connsiteX80" fmla="*/ 456382 w 590915"/>
                <a:gd name="connsiteY80" fmla="*/ 43327 h 604252"/>
                <a:gd name="connsiteX81" fmla="*/ 372361 w 590915"/>
                <a:gd name="connsiteY81" fmla="*/ 19982 h 604252"/>
                <a:gd name="connsiteX82" fmla="*/ 341854 w 590915"/>
                <a:gd name="connsiteY82" fmla="*/ 50454 h 604252"/>
                <a:gd name="connsiteX83" fmla="*/ 341854 w 590915"/>
                <a:gd name="connsiteY83" fmla="*/ 170245 h 604252"/>
                <a:gd name="connsiteX84" fmla="*/ 372361 w 590915"/>
                <a:gd name="connsiteY84" fmla="*/ 200717 h 604252"/>
                <a:gd name="connsiteX85" fmla="*/ 417472 w 590915"/>
                <a:gd name="connsiteY85" fmla="*/ 200717 h 604252"/>
                <a:gd name="connsiteX86" fmla="*/ 421673 w 590915"/>
                <a:gd name="connsiteY86" fmla="*/ 201616 h 604252"/>
                <a:gd name="connsiteX87" fmla="*/ 490090 w 590915"/>
                <a:gd name="connsiteY87" fmla="*/ 233287 h 604252"/>
                <a:gd name="connsiteX88" fmla="*/ 490390 w 590915"/>
                <a:gd name="connsiteY88" fmla="*/ 210508 h 604252"/>
                <a:gd name="connsiteX89" fmla="*/ 500393 w 590915"/>
                <a:gd name="connsiteY89" fmla="*/ 200717 h 604252"/>
                <a:gd name="connsiteX90" fmla="*/ 540403 w 590915"/>
                <a:gd name="connsiteY90" fmla="*/ 200717 h 604252"/>
                <a:gd name="connsiteX91" fmla="*/ 570910 w 590915"/>
                <a:gd name="connsiteY91" fmla="*/ 170245 h 604252"/>
                <a:gd name="connsiteX92" fmla="*/ 570910 w 590915"/>
                <a:gd name="connsiteY92" fmla="*/ 50454 h 604252"/>
                <a:gd name="connsiteX93" fmla="*/ 540403 w 590915"/>
                <a:gd name="connsiteY93" fmla="*/ 19982 h 604252"/>
                <a:gd name="connsiteX94" fmla="*/ 372361 w 590915"/>
                <a:gd name="connsiteY94" fmla="*/ 0 h 604252"/>
                <a:gd name="connsiteX95" fmla="*/ 540403 w 590915"/>
                <a:gd name="connsiteY95" fmla="*/ 0 h 604252"/>
                <a:gd name="connsiteX96" fmla="*/ 590915 w 590915"/>
                <a:gd name="connsiteY96" fmla="*/ 50454 h 604252"/>
                <a:gd name="connsiteX97" fmla="*/ 590915 w 590915"/>
                <a:gd name="connsiteY97" fmla="*/ 170245 h 604252"/>
                <a:gd name="connsiteX98" fmla="*/ 540403 w 590915"/>
                <a:gd name="connsiteY98" fmla="*/ 220699 h 604252"/>
                <a:gd name="connsiteX99" fmla="*/ 510295 w 590915"/>
                <a:gd name="connsiteY99" fmla="*/ 220699 h 604252"/>
                <a:gd name="connsiteX100" fmla="*/ 509795 w 590915"/>
                <a:gd name="connsiteY100" fmla="*/ 248973 h 604252"/>
                <a:gd name="connsiteX101" fmla="*/ 505194 w 590915"/>
                <a:gd name="connsiteY101" fmla="*/ 257265 h 604252"/>
                <a:gd name="connsiteX102" fmla="*/ 499793 w 590915"/>
                <a:gd name="connsiteY102" fmla="*/ 258764 h 604252"/>
                <a:gd name="connsiteX103" fmla="*/ 495592 w 590915"/>
                <a:gd name="connsiteY103" fmla="*/ 257865 h 604252"/>
                <a:gd name="connsiteX104" fmla="*/ 415272 w 590915"/>
                <a:gd name="connsiteY104" fmla="*/ 220699 h 604252"/>
                <a:gd name="connsiteX105" fmla="*/ 372361 w 590915"/>
                <a:gd name="connsiteY105" fmla="*/ 220699 h 604252"/>
                <a:gd name="connsiteX106" fmla="*/ 321849 w 590915"/>
                <a:gd name="connsiteY106" fmla="*/ 170245 h 604252"/>
                <a:gd name="connsiteX107" fmla="*/ 321849 w 590915"/>
                <a:gd name="connsiteY107" fmla="*/ 50454 h 604252"/>
                <a:gd name="connsiteX108" fmla="*/ 372361 w 590915"/>
                <a:gd name="connsiteY108"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90915" h="604252">
                  <a:moveTo>
                    <a:pt x="75418" y="479492"/>
                  </a:moveTo>
                  <a:lnTo>
                    <a:pt x="398146" y="479492"/>
                  </a:lnTo>
                  <a:cubicBezTo>
                    <a:pt x="403748" y="479492"/>
                    <a:pt x="408150" y="483985"/>
                    <a:pt x="408150" y="489477"/>
                  </a:cubicBezTo>
                  <a:cubicBezTo>
                    <a:pt x="408150" y="495069"/>
                    <a:pt x="403748" y="499462"/>
                    <a:pt x="398146" y="499462"/>
                  </a:cubicBezTo>
                  <a:lnTo>
                    <a:pt x="75418" y="499462"/>
                  </a:lnTo>
                  <a:cubicBezTo>
                    <a:pt x="69916" y="499462"/>
                    <a:pt x="65414" y="495069"/>
                    <a:pt x="65414" y="489477"/>
                  </a:cubicBezTo>
                  <a:cubicBezTo>
                    <a:pt x="65414" y="483985"/>
                    <a:pt x="69916" y="479492"/>
                    <a:pt x="75418" y="479492"/>
                  </a:cubicBezTo>
                  <a:close/>
                  <a:moveTo>
                    <a:pt x="75418" y="424451"/>
                  </a:moveTo>
                  <a:lnTo>
                    <a:pt x="398146" y="424451"/>
                  </a:lnTo>
                  <a:cubicBezTo>
                    <a:pt x="403748" y="424451"/>
                    <a:pt x="408150" y="428944"/>
                    <a:pt x="408150" y="434436"/>
                  </a:cubicBezTo>
                  <a:cubicBezTo>
                    <a:pt x="408150" y="439928"/>
                    <a:pt x="403748" y="444421"/>
                    <a:pt x="398146" y="444421"/>
                  </a:cubicBezTo>
                  <a:lnTo>
                    <a:pt x="75418" y="444421"/>
                  </a:lnTo>
                  <a:cubicBezTo>
                    <a:pt x="69916" y="444421"/>
                    <a:pt x="65414" y="439928"/>
                    <a:pt x="65414" y="434436"/>
                  </a:cubicBezTo>
                  <a:cubicBezTo>
                    <a:pt x="65414" y="428944"/>
                    <a:pt x="69916" y="424451"/>
                    <a:pt x="75418" y="424451"/>
                  </a:cubicBezTo>
                  <a:close/>
                  <a:moveTo>
                    <a:pt x="75418" y="369410"/>
                  </a:moveTo>
                  <a:lnTo>
                    <a:pt x="398146" y="369410"/>
                  </a:lnTo>
                  <a:cubicBezTo>
                    <a:pt x="403748" y="369410"/>
                    <a:pt x="408150" y="373903"/>
                    <a:pt x="408150" y="379395"/>
                  </a:cubicBezTo>
                  <a:cubicBezTo>
                    <a:pt x="408150" y="384887"/>
                    <a:pt x="403748" y="389380"/>
                    <a:pt x="398146" y="389380"/>
                  </a:cubicBezTo>
                  <a:lnTo>
                    <a:pt x="75418" y="389380"/>
                  </a:lnTo>
                  <a:cubicBezTo>
                    <a:pt x="69916" y="389380"/>
                    <a:pt x="65414" y="384887"/>
                    <a:pt x="65414" y="379395"/>
                  </a:cubicBezTo>
                  <a:cubicBezTo>
                    <a:pt x="65414" y="373903"/>
                    <a:pt x="69916" y="369410"/>
                    <a:pt x="75418" y="369410"/>
                  </a:cubicBezTo>
                  <a:close/>
                  <a:moveTo>
                    <a:pt x="75418" y="314369"/>
                  </a:moveTo>
                  <a:lnTo>
                    <a:pt x="398146" y="314369"/>
                  </a:lnTo>
                  <a:cubicBezTo>
                    <a:pt x="403748" y="314369"/>
                    <a:pt x="408150" y="318862"/>
                    <a:pt x="408150" y="324354"/>
                  </a:cubicBezTo>
                  <a:cubicBezTo>
                    <a:pt x="408150" y="329846"/>
                    <a:pt x="403748" y="334339"/>
                    <a:pt x="398146" y="334339"/>
                  </a:cubicBezTo>
                  <a:lnTo>
                    <a:pt x="75418" y="334339"/>
                  </a:lnTo>
                  <a:cubicBezTo>
                    <a:pt x="69916" y="334339"/>
                    <a:pt x="65414" y="329846"/>
                    <a:pt x="65414" y="324354"/>
                  </a:cubicBezTo>
                  <a:cubicBezTo>
                    <a:pt x="65414" y="318862"/>
                    <a:pt x="69916" y="314369"/>
                    <a:pt x="75418" y="314369"/>
                  </a:cubicBezTo>
                  <a:close/>
                  <a:moveTo>
                    <a:pt x="50518" y="275707"/>
                  </a:moveTo>
                  <a:cubicBezTo>
                    <a:pt x="33712" y="275707"/>
                    <a:pt x="20007" y="289393"/>
                    <a:pt x="20007" y="306174"/>
                  </a:cubicBezTo>
                  <a:lnTo>
                    <a:pt x="20007" y="510354"/>
                  </a:lnTo>
                  <a:cubicBezTo>
                    <a:pt x="20007" y="527135"/>
                    <a:pt x="33712" y="540821"/>
                    <a:pt x="50518" y="540821"/>
                  </a:cubicBezTo>
                  <a:lnTo>
                    <a:pt x="86730" y="540821"/>
                  </a:lnTo>
                  <a:cubicBezTo>
                    <a:pt x="89731" y="540821"/>
                    <a:pt x="92732" y="542219"/>
                    <a:pt x="94533" y="544617"/>
                  </a:cubicBezTo>
                  <a:cubicBezTo>
                    <a:pt x="96434" y="547114"/>
                    <a:pt x="97134" y="550210"/>
                    <a:pt x="96334" y="553207"/>
                  </a:cubicBezTo>
                  <a:lnTo>
                    <a:pt x="90432" y="576382"/>
                  </a:lnTo>
                  <a:lnTo>
                    <a:pt x="165358" y="541720"/>
                  </a:lnTo>
                  <a:cubicBezTo>
                    <a:pt x="166758" y="541120"/>
                    <a:pt x="168159" y="540821"/>
                    <a:pt x="169559" y="540821"/>
                  </a:cubicBezTo>
                  <a:lnTo>
                    <a:pt x="423047" y="540821"/>
                  </a:lnTo>
                  <a:cubicBezTo>
                    <a:pt x="439853" y="540821"/>
                    <a:pt x="453558" y="527135"/>
                    <a:pt x="453558" y="510354"/>
                  </a:cubicBezTo>
                  <a:lnTo>
                    <a:pt x="453558" y="306174"/>
                  </a:lnTo>
                  <a:cubicBezTo>
                    <a:pt x="453558" y="289393"/>
                    <a:pt x="439853" y="275707"/>
                    <a:pt x="423047" y="275707"/>
                  </a:cubicBezTo>
                  <a:close/>
                  <a:moveTo>
                    <a:pt x="50518" y="255729"/>
                  </a:moveTo>
                  <a:lnTo>
                    <a:pt x="423047" y="255729"/>
                  </a:lnTo>
                  <a:cubicBezTo>
                    <a:pt x="450857" y="255729"/>
                    <a:pt x="473565" y="278404"/>
                    <a:pt x="473565" y="306174"/>
                  </a:cubicBezTo>
                  <a:lnTo>
                    <a:pt x="473565" y="510354"/>
                  </a:lnTo>
                  <a:cubicBezTo>
                    <a:pt x="473565" y="538124"/>
                    <a:pt x="450857" y="560799"/>
                    <a:pt x="423047" y="560799"/>
                  </a:cubicBezTo>
                  <a:lnTo>
                    <a:pt x="171760" y="560799"/>
                  </a:lnTo>
                  <a:lnTo>
                    <a:pt x="79828" y="603353"/>
                  </a:lnTo>
                  <a:cubicBezTo>
                    <a:pt x="78427" y="603952"/>
                    <a:pt x="77027" y="604252"/>
                    <a:pt x="75626" y="604252"/>
                  </a:cubicBezTo>
                  <a:cubicBezTo>
                    <a:pt x="73326" y="604252"/>
                    <a:pt x="71025" y="603553"/>
                    <a:pt x="69224" y="601955"/>
                  </a:cubicBezTo>
                  <a:cubicBezTo>
                    <a:pt x="66223" y="599557"/>
                    <a:pt x="64923" y="595561"/>
                    <a:pt x="65923" y="591865"/>
                  </a:cubicBezTo>
                  <a:lnTo>
                    <a:pt x="73826" y="560799"/>
                  </a:lnTo>
                  <a:lnTo>
                    <a:pt x="50518" y="560799"/>
                  </a:lnTo>
                  <a:cubicBezTo>
                    <a:pt x="22708" y="560799"/>
                    <a:pt x="0" y="538124"/>
                    <a:pt x="0" y="510354"/>
                  </a:cubicBezTo>
                  <a:lnTo>
                    <a:pt x="0" y="306174"/>
                  </a:lnTo>
                  <a:cubicBezTo>
                    <a:pt x="0" y="278404"/>
                    <a:pt x="22708" y="255729"/>
                    <a:pt x="50518" y="255729"/>
                  </a:cubicBezTo>
                  <a:close/>
                  <a:moveTo>
                    <a:pt x="454971" y="168510"/>
                  </a:moveTo>
                  <a:cubicBezTo>
                    <a:pt x="457567" y="168510"/>
                    <a:pt x="460163" y="169509"/>
                    <a:pt x="462060" y="171406"/>
                  </a:cubicBezTo>
                  <a:cubicBezTo>
                    <a:pt x="463858" y="173303"/>
                    <a:pt x="464956" y="175799"/>
                    <a:pt x="464956" y="178495"/>
                  </a:cubicBezTo>
                  <a:cubicBezTo>
                    <a:pt x="464956" y="181091"/>
                    <a:pt x="463858" y="183687"/>
                    <a:pt x="462060" y="185485"/>
                  </a:cubicBezTo>
                  <a:cubicBezTo>
                    <a:pt x="460163" y="187382"/>
                    <a:pt x="457567" y="188480"/>
                    <a:pt x="454971" y="188480"/>
                  </a:cubicBezTo>
                  <a:cubicBezTo>
                    <a:pt x="452375" y="188480"/>
                    <a:pt x="449779" y="187382"/>
                    <a:pt x="447882" y="185485"/>
                  </a:cubicBezTo>
                  <a:cubicBezTo>
                    <a:pt x="446084" y="183687"/>
                    <a:pt x="444986" y="181091"/>
                    <a:pt x="444986" y="178495"/>
                  </a:cubicBezTo>
                  <a:cubicBezTo>
                    <a:pt x="444986" y="175799"/>
                    <a:pt x="446084" y="173303"/>
                    <a:pt x="447882" y="171406"/>
                  </a:cubicBezTo>
                  <a:cubicBezTo>
                    <a:pt x="449779" y="169509"/>
                    <a:pt x="452375" y="168510"/>
                    <a:pt x="454971" y="168510"/>
                  </a:cubicBezTo>
                  <a:close/>
                  <a:moveTo>
                    <a:pt x="456382" y="43327"/>
                  </a:moveTo>
                  <a:cubicBezTo>
                    <a:pt x="480300" y="43327"/>
                    <a:pt x="499815" y="62816"/>
                    <a:pt x="499815" y="86702"/>
                  </a:cubicBezTo>
                  <a:cubicBezTo>
                    <a:pt x="499815" y="101893"/>
                    <a:pt x="492109" y="115685"/>
                    <a:pt x="479199" y="123580"/>
                  </a:cubicBezTo>
                  <a:cubicBezTo>
                    <a:pt x="479099" y="123680"/>
                    <a:pt x="478999" y="123780"/>
                    <a:pt x="478799" y="123880"/>
                  </a:cubicBezTo>
                  <a:cubicBezTo>
                    <a:pt x="469892" y="128977"/>
                    <a:pt x="464588" y="138272"/>
                    <a:pt x="464989" y="148266"/>
                  </a:cubicBezTo>
                  <a:cubicBezTo>
                    <a:pt x="465089" y="153763"/>
                    <a:pt x="460785" y="158360"/>
                    <a:pt x="455281" y="158560"/>
                  </a:cubicBezTo>
                  <a:cubicBezTo>
                    <a:pt x="455181" y="158560"/>
                    <a:pt x="455081" y="158560"/>
                    <a:pt x="454881" y="158560"/>
                  </a:cubicBezTo>
                  <a:cubicBezTo>
                    <a:pt x="449577" y="158560"/>
                    <a:pt x="445073" y="154263"/>
                    <a:pt x="444973" y="148866"/>
                  </a:cubicBezTo>
                  <a:cubicBezTo>
                    <a:pt x="444373" y="131576"/>
                    <a:pt x="453480" y="115385"/>
                    <a:pt x="468791" y="106590"/>
                  </a:cubicBezTo>
                  <a:cubicBezTo>
                    <a:pt x="475697" y="102293"/>
                    <a:pt x="479800" y="94897"/>
                    <a:pt x="479800" y="86702"/>
                  </a:cubicBezTo>
                  <a:cubicBezTo>
                    <a:pt x="479800" y="73809"/>
                    <a:pt x="469292" y="63315"/>
                    <a:pt x="456382" y="63315"/>
                  </a:cubicBezTo>
                  <a:cubicBezTo>
                    <a:pt x="443472" y="63315"/>
                    <a:pt x="432964" y="73809"/>
                    <a:pt x="432964" y="86702"/>
                  </a:cubicBezTo>
                  <a:cubicBezTo>
                    <a:pt x="432964" y="92299"/>
                    <a:pt x="428461" y="96696"/>
                    <a:pt x="422957" y="96696"/>
                  </a:cubicBezTo>
                  <a:cubicBezTo>
                    <a:pt x="417452" y="96696"/>
                    <a:pt x="412949" y="92299"/>
                    <a:pt x="412949" y="86702"/>
                  </a:cubicBezTo>
                  <a:cubicBezTo>
                    <a:pt x="412949" y="62816"/>
                    <a:pt x="432464" y="43327"/>
                    <a:pt x="456382" y="43327"/>
                  </a:cubicBezTo>
                  <a:close/>
                  <a:moveTo>
                    <a:pt x="372361" y="19982"/>
                  </a:moveTo>
                  <a:cubicBezTo>
                    <a:pt x="355557" y="19982"/>
                    <a:pt x="341854" y="33669"/>
                    <a:pt x="341854" y="50454"/>
                  </a:cubicBezTo>
                  <a:lnTo>
                    <a:pt x="341854" y="170245"/>
                  </a:lnTo>
                  <a:cubicBezTo>
                    <a:pt x="341854" y="187029"/>
                    <a:pt x="355557" y="200717"/>
                    <a:pt x="372361" y="200717"/>
                  </a:cubicBezTo>
                  <a:lnTo>
                    <a:pt x="417472" y="200717"/>
                  </a:lnTo>
                  <a:cubicBezTo>
                    <a:pt x="418973" y="200717"/>
                    <a:pt x="420373" y="201017"/>
                    <a:pt x="421673" y="201616"/>
                  </a:cubicBezTo>
                  <a:lnTo>
                    <a:pt x="490090" y="233287"/>
                  </a:lnTo>
                  <a:lnTo>
                    <a:pt x="490390" y="210508"/>
                  </a:lnTo>
                  <a:cubicBezTo>
                    <a:pt x="490490" y="205113"/>
                    <a:pt x="494891" y="200717"/>
                    <a:pt x="500393" y="200717"/>
                  </a:cubicBezTo>
                  <a:lnTo>
                    <a:pt x="540403" y="200717"/>
                  </a:lnTo>
                  <a:cubicBezTo>
                    <a:pt x="557207" y="200717"/>
                    <a:pt x="570910" y="187029"/>
                    <a:pt x="570910" y="170245"/>
                  </a:cubicBezTo>
                  <a:lnTo>
                    <a:pt x="570910" y="50454"/>
                  </a:lnTo>
                  <a:cubicBezTo>
                    <a:pt x="570910" y="33669"/>
                    <a:pt x="557207" y="19982"/>
                    <a:pt x="540403" y="19982"/>
                  </a:cubicBezTo>
                  <a:close/>
                  <a:moveTo>
                    <a:pt x="372361" y="0"/>
                  </a:moveTo>
                  <a:lnTo>
                    <a:pt x="540403" y="0"/>
                  </a:lnTo>
                  <a:cubicBezTo>
                    <a:pt x="568309" y="0"/>
                    <a:pt x="590915" y="22679"/>
                    <a:pt x="590915" y="50454"/>
                  </a:cubicBezTo>
                  <a:lnTo>
                    <a:pt x="590915" y="170245"/>
                  </a:lnTo>
                  <a:cubicBezTo>
                    <a:pt x="590915" y="198019"/>
                    <a:pt x="568309" y="220699"/>
                    <a:pt x="540403" y="220699"/>
                  </a:cubicBezTo>
                  <a:lnTo>
                    <a:pt x="510295" y="220699"/>
                  </a:lnTo>
                  <a:lnTo>
                    <a:pt x="509795" y="248973"/>
                  </a:lnTo>
                  <a:cubicBezTo>
                    <a:pt x="509795" y="252370"/>
                    <a:pt x="507995" y="255467"/>
                    <a:pt x="505194" y="257265"/>
                  </a:cubicBezTo>
                  <a:cubicBezTo>
                    <a:pt x="503494" y="258264"/>
                    <a:pt x="501693" y="258764"/>
                    <a:pt x="499793" y="258764"/>
                  </a:cubicBezTo>
                  <a:cubicBezTo>
                    <a:pt x="498392" y="258764"/>
                    <a:pt x="496992" y="258464"/>
                    <a:pt x="495592" y="257865"/>
                  </a:cubicBezTo>
                  <a:lnTo>
                    <a:pt x="415272" y="220699"/>
                  </a:lnTo>
                  <a:lnTo>
                    <a:pt x="372361" y="220699"/>
                  </a:lnTo>
                  <a:cubicBezTo>
                    <a:pt x="344555" y="220699"/>
                    <a:pt x="321849" y="198019"/>
                    <a:pt x="321849" y="170245"/>
                  </a:cubicBezTo>
                  <a:lnTo>
                    <a:pt x="321849" y="50454"/>
                  </a:lnTo>
                  <a:cubicBezTo>
                    <a:pt x="321849" y="22679"/>
                    <a:pt x="344555" y="0"/>
                    <a:pt x="372361" y="0"/>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29" name="组合 28"/>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8344C-1384-3A60-EAA1-127424C90341}"/>
              </a:ext>
            </a:extLst>
          </p:cNvPr>
          <p:cNvSpPr>
            <a:spLocks noGrp="1"/>
          </p:cNvSpPr>
          <p:nvPr>
            <p:ph type="title"/>
          </p:nvPr>
        </p:nvSpPr>
        <p:spPr/>
        <p:txBody>
          <a:bodyPr/>
          <a:lstStyle/>
          <a:p>
            <a:r>
              <a:rPr lang="zh-CN" altLang="en-US" dirty="0"/>
              <a:t>金融</a:t>
            </a:r>
            <a:r>
              <a:rPr lang="en-US" altLang="zh-CN" dirty="0"/>
              <a:t>IC</a:t>
            </a:r>
            <a:r>
              <a:rPr lang="zh-CN" altLang="en-US" dirty="0"/>
              <a:t>卡发卡系统和交易系统：密码应用需求</a:t>
            </a:r>
          </a:p>
        </p:txBody>
      </p:sp>
      <p:sp>
        <p:nvSpPr>
          <p:cNvPr id="6" name="文本框 5">
            <a:extLst>
              <a:ext uri="{FF2B5EF4-FFF2-40B4-BE49-F238E27FC236}">
                <a16:creationId xmlns:a16="http://schemas.microsoft.com/office/drawing/2014/main" id="{FB2F1E9B-0181-673B-B0F8-121ED1FDE2C9}"/>
              </a:ext>
            </a:extLst>
          </p:cNvPr>
          <p:cNvSpPr txBox="1"/>
          <p:nvPr/>
        </p:nvSpPr>
        <p:spPr>
          <a:xfrm>
            <a:off x="463732" y="946765"/>
            <a:ext cx="11168742" cy="3785652"/>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一般来说，金融</a:t>
            </a:r>
            <a:r>
              <a:rPr lang="en-US" altLang="zh-CN" sz="2000" dirty="0">
                <a:latin typeface="+mn-ea"/>
                <a:ea typeface="+mn-ea"/>
              </a:rPr>
              <a:t>IC</a:t>
            </a:r>
            <a:r>
              <a:rPr lang="zh-CN" altLang="en-US" sz="2000" dirty="0">
                <a:latin typeface="+mn-ea"/>
                <a:ea typeface="+mn-ea"/>
              </a:rPr>
              <a:t>卡发卡系统和交易系统是两个单独的信息系统，本案例为了更好地展示整体的密码应用工作流程，将它们作为一个信息系统进行介绍，并分别命名为“</a:t>
            </a:r>
            <a:r>
              <a:rPr lang="zh-CN" altLang="en-US" sz="2000" b="1" dirty="0">
                <a:solidFill>
                  <a:srgbClr val="C00000"/>
                </a:solidFill>
                <a:latin typeface="+mn-ea"/>
                <a:ea typeface="+mn-ea"/>
              </a:rPr>
              <a:t>发卡侧</a:t>
            </a:r>
            <a:r>
              <a:rPr lang="zh-CN" altLang="en-US" sz="2000" dirty="0">
                <a:latin typeface="+mn-ea"/>
                <a:ea typeface="+mn-ea"/>
              </a:rPr>
              <a:t>”和“</a:t>
            </a:r>
            <a:r>
              <a:rPr lang="zh-CN" altLang="en-US" sz="2000" b="1" dirty="0">
                <a:solidFill>
                  <a:srgbClr val="C00000"/>
                </a:solidFill>
                <a:latin typeface="+mn-ea"/>
                <a:ea typeface="+mn-ea"/>
              </a:rPr>
              <a:t>交易侧</a:t>
            </a:r>
            <a:r>
              <a:rPr lang="zh-CN" altLang="en-US" sz="2000" dirty="0">
                <a:latin typeface="+mn-ea"/>
                <a:ea typeface="+mn-ea"/>
              </a:rPr>
              <a:t>”</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金融</a:t>
            </a:r>
            <a:r>
              <a:rPr lang="en-US" altLang="zh-CN" sz="2000" dirty="0">
                <a:latin typeface="+mn-ea"/>
                <a:ea typeface="+mn-ea"/>
              </a:rPr>
              <a:t>IC</a:t>
            </a:r>
            <a:r>
              <a:rPr lang="zh-CN" altLang="en-US" sz="2000" dirty="0">
                <a:latin typeface="+mn-ea"/>
                <a:ea typeface="+mn-ea"/>
              </a:rPr>
              <a:t>卡系统在日常运行和管理过程中，在身份鉴别、关键数据的保密性和完整性保护等方面，都需要使用密码技术</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密码应用需求主要包括：</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身份鉴别需求</a:t>
            </a:r>
            <a:r>
              <a:rPr lang="zh-CN" altLang="en-US" sz="2000" dirty="0">
                <a:latin typeface="+mn-ea"/>
                <a:ea typeface="+mn-ea"/>
              </a:rPr>
              <a:t>：对使用金融</a:t>
            </a:r>
            <a:r>
              <a:rPr lang="en-US" altLang="zh-CN" sz="2000" dirty="0">
                <a:latin typeface="+mn-ea"/>
                <a:ea typeface="+mn-ea"/>
              </a:rPr>
              <a:t>IC</a:t>
            </a:r>
            <a:r>
              <a:rPr lang="zh-CN" altLang="en-US" sz="2000" dirty="0">
                <a:latin typeface="+mn-ea"/>
                <a:ea typeface="+mn-ea"/>
              </a:rPr>
              <a:t>卡的用户进行身份标识和身份鉴别，实现身份鉴别信息的防截获、防假冒和防重用，保证用户身份的真实性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关键数据的保密性和完整性需求</a:t>
            </a:r>
            <a:r>
              <a:rPr lang="zh-CN" altLang="en-US" sz="2000" dirty="0">
                <a:latin typeface="+mn-ea"/>
                <a:ea typeface="+mn-ea"/>
              </a:rPr>
              <a:t>：在传输和存储过程中，对金融</a:t>
            </a:r>
            <a:r>
              <a:rPr lang="en-US" altLang="zh-CN" sz="2000" dirty="0">
                <a:latin typeface="+mn-ea"/>
                <a:ea typeface="+mn-ea"/>
              </a:rPr>
              <a:t>IC</a:t>
            </a:r>
            <a:r>
              <a:rPr lang="zh-CN" altLang="en-US" sz="2000" dirty="0">
                <a:latin typeface="+mn-ea"/>
                <a:ea typeface="+mn-ea"/>
              </a:rPr>
              <a:t>卡数据、持卡人数据、交易信息数据、日志信息等进行保密性和完整性保护</a:t>
            </a:r>
            <a:endParaRPr lang="en-US" altLang="zh-CN" sz="2000" dirty="0">
              <a:latin typeface="+mn-ea"/>
              <a:ea typeface="+mn-ea"/>
            </a:endParaRPr>
          </a:p>
        </p:txBody>
      </p:sp>
    </p:spTree>
    <p:extLst>
      <p:ext uri="{BB962C8B-B14F-4D97-AF65-F5344CB8AC3E}">
        <p14:creationId xmlns:p14="http://schemas.microsoft.com/office/powerpoint/2010/main" val="354168537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8344C-1384-3A60-EAA1-127424C90341}"/>
              </a:ext>
            </a:extLst>
          </p:cNvPr>
          <p:cNvSpPr>
            <a:spLocks noGrp="1"/>
          </p:cNvSpPr>
          <p:nvPr>
            <p:ph type="title"/>
          </p:nvPr>
        </p:nvSpPr>
        <p:spPr/>
        <p:txBody>
          <a:bodyPr/>
          <a:lstStyle/>
          <a:p>
            <a:r>
              <a:rPr lang="zh-CN" altLang="en-US" dirty="0"/>
              <a:t>金融</a:t>
            </a:r>
            <a:r>
              <a:rPr lang="en-US" altLang="zh-CN" dirty="0"/>
              <a:t>IC</a:t>
            </a:r>
            <a:r>
              <a:rPr lang="zh-CN" altLang="en-US" dirty="0"/>
              <a:t>卡发卡系统和交易系统：整体架构和部署情况</a:t>
            </a:r>
          </a:p>
        </p:txBody>
      </p:sp>
      <p:grpSp>
        <p:nvGrpSpPr>
          <p:cNvPr id="21" name="组合 20">
            <a:extLst>
              <a:ext uri="{FF2B5EF4-FFF2-40B4-BE49-F238E27FC236}">
                <a16:creationId xmlns:a16="http://schemas.microsoft.com/office/drawing/2014/main" id="{E677D137-2F60-72AA-586D-1C2DD0BCD055}"/>
              </a:ext>
            </a:extLst>
          </p:cNvPr>
          <p:cNvGrpSpPr/>
          <p:nvPr/>
        </p:nvGrpSpPr>
        <p:grpSpPr>
          <a:xfrm>
            <a:off x="71892" y="957517"/>
            <a:ext cx="11858086" cy="5152516"/>
            <a:chOff x="71892" y="957517"/>
            <a:chExt cx="11858086" cy="5152516"/>
          </a:xfrm>
        </p:grpSpPr>
        <p:sp>
          <p:nvSpPr>
            <p:cNvPr id="8" name="文本框 7">
              <a:extLst>
                <a:ext uri="{FF2B5EF4-FFF2-40B4-BE49-F238E27FC236}">
                  <a16:creationId xmlns:a16="http://schemas.microsoft.com/office/drawing/2014/main" id="{90595B07-70E5-9A7C-354F-3EAC56876465}"/>
                </a:ext>
              </a:extLst>
            </p:cNvPr>
            <p:cNvSpPr txBox="1"/>
            <p:nvPr/>
          </p:nvSpPr>
          <p:spPr>
            <a:xfrm>
              <a:off x="10653995" y="4963345"/>
              <a:ext cx="1275983"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密码产品</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
          <p:nvSpPr>
            <p:cNvPr id="6" name="文本框 5">
              <a:extLst>
                <a:ext uri="{FF2B5EF4-FFF2-40B4-BE49-F238E27FC236}">
                  <a16:creationId xmlns:a16="http://schemas.microsoft.com/office/drawing/2014/main" id="{F8D61CDA-5171-9D35-F748-373C43C7DC05}"/>
                </a:ext>
              </a:extLst>
            </p:cNvPr>
            <p:cNvSpPr txBox="1"/>
            <p:nvPr/>
          </p:nvSpPr>
          <p:spPr>
            <a:xfrm>
              <a:off x="71892" y="3472623"/>
              <a:ext cx="1275983"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密码产品</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pic>
          <p:nvPicPr>
            <p:cNvPr id="5" name="图片 4">
              <a:extLst>
                <a:ext uri="{FF2B5EF4-FFF2-40B4-BE49-F238E27FC236}">
                  <a16:creationId xmlns:a16="http://schemas.microsoft.com/office/drawing/2014/main" id="{FE5D5B98-9D34-81C4-446A-12F3F9D2E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003" y="957517"/>
              <a:ext cx="9115992" cy="5152516"/>
            </a:xfrm>
            <a:prstGeom prst="rect">
              <a:avLst/>
            </a:prstGeom>
          </p:spPr>
        </p:pic>
        <p:cxnSp>
          <p:nvCxnSpPr>
            <p:cNvPr id="4" name="直接箭头连接符 3">
              <a:extLst>
                <a:ext uri="{FF2B5EF4-FFF2-40B4-BE49-F238E27FC236}">
                  <a16:creationId xmlns:a16="http://schemas.microsoft.com/office/drawing/2014/main" id="{7959F726-7918-AA02-D611-5F1FF92E8CB0}"/>
                </a:ext>
              </a:extLst>
            </p:cNvPr>
            <p:cNvCxnSpPr>
              <a:cxnSpLocks/>
            </p:cNvCxnSpPr>
            <p:nvPr/>
          </p:nvCxnSpPr>
          <p:spPr>
            <a:xfrm>
              <a:off x="1216742" y="3700942"/>
              <a:ext cx="663677" cy="141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170F9381-E431-77BB-D609-C3E43D3B1BD1}"/>
                </a:ext>
              </a:extLst>
            </p:cNvPr>
            <p:cNvCxnSpPr>
              <a:cxnSpLocks/>
            </p:cNvCxnSpPr>
            <p:nvPr/>
          </p:nvCxnSpPr>
          <p:spPr>
            <a:xfrm flipH="1" flipV="1">
              <a:off x="9077632" y="4815348"/>
              <a:ext cx="1688691" cy="2580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4EF010B-C60C-14E4-083A-D969D632FC45}"/>
                </a:ext>
              </a:extLst>
            </p:cNvPr>
            <p:cNvCxnSpPr>
              <a:cxnSpLocks/>
            </p:cNvCxnSpPr>
            <p:nvPr/>
          </p:nvCxnSpPr>
          <p:spPr>
            <a:xfrm flipH="1">
              <a:off x="8701548" y="5221442"/>
              <a:ext cx="2064775" cy="2592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6CEFA7B-9646-5C8A-D416-BB5FF3D3E883}"/>
                </a:ext>
              </a:extLst>
            </p:cNvPr>
            <p:cNvCxnSpPr>
              <a:cxnSpLocks/>
            </p:cNvCxnSpPr>
            <p:nvPr/>
          </p:nvCxnSpPr>
          <p:spPr>
            <a:xfrm flipV="1">
              <a:off x="1157748" y="1599155"/>
              <a:ext cx="1215254" cy="18734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C0167AD3-0BE6-E2D9-F8B4-C91C5C0D32E7}"/>
              </a:ext>
            </a:extLst>
          </p:cNvPr>
          <p:cNvSpPr txBox="1"/>
          <p:nvPr/>
        </p:nvSpPr>
        <p:spPr>
          <a:xfrm>
            <a:off x="5402828" y="2893548"/>
            <a:ext cx="898360" cy="369332"/>
          </a:xfrm>
          <a:prstGeom prst="rect">
            <a:avLst/>
          </a:prstGeom>
          <a:no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发卡行</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
        <p:nvSpPr>
          <p:cNvPr id="23" name="文本框 22">
            <a:extLst>
              <a:ext uri="{FF2B5EF4-FFF2-40B4-BE49-F238E27FC236}">
                <a16:creationId xmlns:a16="http://schemas.microsoft.com/office/drawing/2014/main" id="{6C45B484-1DDA-94A3-73B4-7A501C18462D}"/>
              </a:ext>
            </a:extLst>
          </p:cNvPr>
          <p:cNvSpPr txBox="1"/>
          <p:nvPr/>
        </p:nvSpPr>
        <p:spPr>
          <a:xfrm>
            <a:off x="4401908" y="6338352"/>
            <a:ext cx="5520069"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注：</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A</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B</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C</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D</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点是开展密评测试的典型位置</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1719319564"/>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5C142-4CDD-0FB5-9B6A-1DB1FE90C31D}"/>
              </a:ext>
            </a:extLst>
          </p:cNvPr>
          <p:cNvSpPr>
            <a:spLocks noGrp="1"/>
          </p:cNvSpPr>
          <p:nvPr>
            <p:ph type="title"/>
          </p:nvPr>
        </p:nvSpPr>
        <p:spPr/>
        <p:txBody>
          <a:bodyPr/>
          <a:lstStyle/>
          <a:p>
            <a:r>
              <a:rPr lang="zh-CN" altLang="en-US" dirty="0"/>
              <a:t>金融</a:t>
            </a:r>
            <a:r>
              <a:rPr lang="en-US" altLang="zh-CN" dirty="0"/>
              <a:t>IC</a:t>
            </a:r>
            <a:r>
              <a:rPr lang="zh-CN" altLang="en-US" dirty="0"/>
              <a:t>卡发卡系统和交易系统：整体架构和部署情况</a:t>
            </a:r>
          </a:p>
        </p:txBody>
      </p:sp>
      <p:sp>
        <p:nvSpPr>
          <p:cNvPr id="3" name="文本框 2">
            <a:extLst>
              <a:ext uri="{FF2B5EF4-FFF2-40B4-BE49-F238E27FC236}">
                <a16:creationId xmlns:a16="http://schemas.microsoft.com/office/drawing/2014/main" id="{654DFCB8-2837-D640-FCC7-99AD0E596AEA}"/>
              </a:ext>
            </a:extLst>
          </p:cNvPr>
          <p:cNvSpPr txBox="1"/>
          <p:nvPr/>
        </p:nvSpPr>
        <p:spPr>
          <a:xfrm>
            <a:off x="463732" y="924643"/>
            <a:ext cx="11283358" cy="5345053"/>
          </a:xfrm>
          <a:prstGeom prst="rect">
            <a:avLst/>
          </a:prstGeom>
          <a:noFill/>
        </p:spPr>
        <p:txBody>
          <a:bodyPr wrap="square" rtlCol="0">
            <a:spAutoFit/>
          </a:bodyPr>
          <a:lstStyle/>
          <a:p>
            <a:pPr marL="342900" indent="-342900" algn="just" eaLnBrk="1">
              <a:spcBef>
                <a:spcPts val="600"/>
              </a:spcBef>
              <a:spcAft>
                <a:spcPts val="200"/>
              </a:spcAft>
              <a:buClr>
                <a:schemeClr val="tx2"/>
              </a:buClr>
              <a:buFont typeface="Wingdings" panose="05000000000000000000" pitchFamily="2" charset="2"/>
              <a:buChar char="n"/>
            </a:pPr>
            <a:r>
              <a:rPr lang="zh-CN" altLang="en-US" dirty="0">
                <a:latin typeface="+mn-ea"/>
                <a:ea typeface="+mn-ea"/>
              </a:rPr>
              <a:t>发卡侧：</a:t>
            </a:r>
            <a:endParaRPr lang="en-US" altLang="zh-CN" dirty="0">
              <a:latin typeface="+mn-ea"/>
              <a:ea typeface="+mn-ea"/>
            </a:endParaRPr>
          </a:p>
          <a:p>
            <a:pPr marL="800100" lvl="1" indent="-342900" algn="just" eaLnBrk="1">
              <a:spcBef>
                <a:spcPts val="600"/>
              </a:spcBef>
              <a:spcAft>
                <a:spcPts val="200"/>
              </a:spcAft>
              <a:buClr>
                <a:schemeClr val="tx2"/>
              </a:buClr>
              <a:buFont typeface="Wingdings" panose="05000000000000000000" pitchFamily="2" charset="2"/>
              <a:buChar char="n"/>
            </a:pPr>
            <a:r>
              <a:rPr lang="en-US" altLang="zh-CN" dirty="0">
                <a:latin typeface="+mn-ea"/>
                <a:ea typeface="+mn-ea"/>
              </a:rPr>
              <a:t>IC</a:t>
            </a:r>
            <a:r>
              <a:rPr lang="zh-CN" altLang="en-US" dirty="0">
                <a:latin typeface="+mn-ea"/>
                <a:ea typeface="+mn-ea"/>
              </a:rPr>
              <a:t>卡业务管理应用：负责接收和处理所有</a:t>
            </a:r>
            <a:r>
              <a:rPr lang="en-US" altLang="zh-CN" b="1" dirty="0">
                <a:solidFill>
                  <a:srgbClr val="C00000"/>
                </a:solidFill>
                <a:latin typeface="+mn-ea"/>
                <a:ea typeface="+mn-ea"/>
              </a:rPr>
              <a:t>IC</a:t>
            </a:r>
            <a:r>
              <a:rPr lang="zh-CN" altLang="en-US" b="1" dirty="0">
                <a:solidFill>
                  <a:srgbClr val="C00000"/>
                </a:solidFill>
                <a:latin typeface="+mn-ea"/>
                <a:ea typeface="+mn-ea"/>
              </a:rPr>
              <a:t>卡业务</a:t>
            </a:r>
            <a:r>
              <a:rPr lang="zh-CN" altLang="en-US" dirty="0">
                <a:latin typeface="+mn-ea"/>
                <a:ea typeface="+mn-ea"/>
              </a:rPr>
              <a:t>，包括</a:t>
            </a:r>
            <a:r>
              <a:rPr lang="en-US" altLang="zh-CN" dirty="0">
                <a:latin typeface="+mn-ea"/>
                <a:ea typeface="+mn-ea"/>
              </a:rPr>
              <a:t>IC</a:t>
            </a:r>
            <a:r>
              <a:rPr lang="zh-CN" altLang="en-US" dirty="0">
                <a:latin typeface="+mn-ea"/>
                <a:ea typeface="+mn-ea"/>
              </a:rPr>
              <a:t>卡账户管理、发卡参数管理、柜面类业务处理、脱机消费批处理等</a:t>
            </a:r>
            <a:endParaRPr lang="en-US" altLang="zh-CN" dirty="0">
              <a:latin typeface="+mn-ea"/>
              <a:ea typeface="+mn-ea"/>
            </a:endParaRPr>
          </a:p>
          <a:p>
            <a:pPr marL="800100" lvl="1" indent="-342900" algn="just" eaLnBrk="1">
              <a:spcBef>
                <a:spcPts val="600"/>
              </a:spcBef>
              <a:spcAft>
                <a:spcPts val="200"/>
              </a:spcAft>
              <a:buClr>
                <a:schemeClr val="tx2"/>
              </a:buClr>
              <a:buFont typeface="Wingdings" panose="05000000000000000000" pitchFamily="2" charset="2"/>
              <a:buChar char="n"/>
            </a:pPr>
            <a:r>
              <a:rPr lang="zh-CN" altLang="en-US" dirty="0">
                <a:latin typeface="+mn-ea"/>
                <a:ea typeface="+mn-ea"/>
              </a:rPr>
              <a:t>密钥管理应用（</a:t>
            </a:r>
            <a:r>
              <a:rPr lang="zh-CN" altLang="en-US" b="1" dirty="0">
                <a:solidFill>
                  <a:srgbClr val="C00000"/>
                </a:solidFill>
                <a:latin typeface="+mn-ea"/>
                <a:ea typeface="+mn-ea"/>
              </a:rPr>
              <a:t>密码机</a:t>
            </a:r>
            <a:r>
              <a:rPr lang="zh-CN" altLang="en-US" dirty="0">
                <a:latin typeface="+mn-ea"/>
                <a:ea typeface="+mn-ea"/>
              </a:rPr>
              <a:t>）：负责发卡行证书的申请、管理；</a:t>
            </a:r>
            <a:r>
              <a:rPr lang="en-US" altLang="zh-CN" dirty="0">
                <a:latin typeface="+mn-ea"/>
                <a:ea typeface="+mn-ea"/>
              </a:rPr>
              <a:t>IC</a:t>
            </a:r>
            <a:r>
              <a:rPr lang="zh-CN" altLang="en-US" dirty="0">
                <a:latin typeface="+mn-ea"/>
                <a:ea typeface="+mn-ea"/>
              </a:rPr>
              <a:t>卡应用相关证书、密钥的管理；调用密码机实现签名验签、数据加解密、密钥管理等密码功能</a:t>
            </a:r>
            <a:endParaRPr lang="en-US" altLang="zh-CN" dirty="0">
              <a:latin typeface="+mn-ea"/>
              <a:ea typeface="+mn-ea"/>
            </a:endParaRPr>
          </a:p>
          <a:p>
            <a:pPr marL="800100" lvl="1" indent="-342900" algn="just" eaLnBrk="1">
              <a:spcBef>
                <a:spcPts val="600"/>
              </a:spcBef>
              <a:spcAft>
                <a:spcPts val="200"/>
              </a:spcAft>
              <a:buClr>
                <a:schemeClr val="tx2"/>
              </a:buClr>
              <a:buFont typeface="Wingdings" panose="05000000000000000000" pitchFamily="2" charset="2"/>
              <a:buChar char="n"/>
            </a:pPr>
            <a:r>
              <a:rPr lang="zh-CN" altLang="en-US" dirty="0">
                <a:latin typeface="+mn-ea"/>
                <a:ea typeface="+mn-ea"/>
              </a:rPr>
              <a:t>数据准备应用（</a:t>
            </a:r>
            <a:r>
              <a:rPr lang="zh-CN" altLang="en-US" b="1" dirty="0">
                <a:solidFill>
                  <a:srgbClr val="C00000"/>
                </a:solidFill>
                <a:latin typeface="+mn-ea"/>
                <a:ea typeface="+mn-ea"/>
              </a:rPr>
              <a:t>发卡行</a:t>
            </a:r>
            <a:r>
              <a:rPr lang="zh-CN" altLang="en-US" dirty="0">
                <a:latin typeface="+mn-ea"/>
                <a:ea typeface="+mn-ea"/>
              </a:rPr>
              <a:t>）：分别从</a:t>
            </a:r>
            <a:r>
              <a:rPr lang="en-US" altLang="zh-CN" dirty="0">
                <a:latin typeface="+mn-ea"/>
                <a:ea typeface="+mn-ea"/>
              </a:rPr>
              <a:t>IC</a:t>
            </a:r>
            <a:r>
              <a:rPr lang="zh-CN" altLang="en-US" dirty="0">
                <a:latin typeface="+mn-ea"/>
                <a:ea typeface="+mn-ea"/>
              </a:rPr>
              <a:t>卡业务管理应用、密钥管理应用导入业务数据、卡产品模板数据、发卡行应用数据、密钥数据等制卡数据，同时提供数据解析、文件转换等功能，输出目标制卡数据</a:t>
            </a:r>
            <a:endParaRPr lang="en-US" altLang="zh-CN" dirty="0">
              <a:latin typeface="+mn-ea"/>
              <a:ea typeface="+mn-ea"/>
            </a:endParaRPr>
          </a:p>
          <a:p>
            <a:pPr marL="800100" lvl="1" indent="-342900" algn="just" eaLnBrk="1">
              <a:spcBef>
                <a:spcPts val="600"/>
              </a:spcBef>
              <a:spcAft>
                <a:spcPts val="200"/>
              </a:spcAft>
              <a:buClr>
                <a:schemeClr val="tx2"/>
              </a:buClr>
              <a:buFont typeface="Wingdings" panose="05000000000000000000" pitchFamily="2" charset="2"/>
              <a:buChar char="n"/>
            </a:pPr>
            <a:r>
              <a:rPr lang="zh-CN" altLang="en-US" dirty="0">
                <a:latin typeface="+mn-ea"/>
                <a:ea typeface="+mn-ea"/>
              </a:rPr>
              <a:t>个人化应用：输入数据准备应用阶段生成的目标制卡数据，</a:t>
            </a:r>
            <a:r>
              <a:rPr lang="zh-CN" altLang="en-US" b="1" dirty="0">
                <a:solidFill>
                  <a:srgbClr val="C00000"/>
                </a:solidFill>
                <a:latin typeface="+mn-ea"/>
                <a:ea typeface="+mn-ea"/>
              </a:rPr>
              <a:t>制发卡设备</a:t>
            </a:r>
            <a:r>
              <a:rPr lang="zh-CN" altLang="en-US" dirty="0">
                <a:latin typeface="+mn-ea"/>
                <a:ea typeface="+mn-ea"/>
              </a:rPr>
              <a:t>将卡片对应的应用数据安全写入卡片，完成个人化操作</a:t>
            </a:r>
            <a:endParaRPr lang="en-US" altLang="zh-CN" dirty="0">
              <a:latin typeface="+mn-ea"/>
              <a:ea typeface="+mn-ea"/>
            </a:endParaRPr>
          </a:p>
          <a:p>
            <a:pPr marL="342900" indent="-342900" algn="just" eaLnBrk="1">
              <a:spcBef>
                <a:spcPts val="600"/>
              </a:spcBef>
              <a:spcAft>
                <a:spcPts val="200"/>
              </a:spcAft>
              <a:buClr>
                <a:schemeClr val="tx2"/>
              </a:buClr>
              <a:buFont typeface="Wingdings" panose="05000000000000000000" pitchFamily="2" charset="2"/>
              <a:buChar char="n"/>
            </a:pPr>
            <a:r>
              <a:rPr lang="zh-CN" altLang="en-US" dirty="0">
                <a:latin typeface="+mn-ea"/>
                <a:ea typeface="+mn-ea"/>
              </a:rPr>
              <a:t>交易侧：</a:t>
            </a:r>
            <a:endParaRPr lang="en-US" altLang="zh-CN" dirty="0">
              <a:latin typeface="+mn-ea"/>
              <a:ea typeface="+mn-ea"/>
            </a:endParaRPr>
          </a:p>
          <a:p>
            <a:pPr marL="800100" lvl="1" indent="-342900" algn="just" eaLnBrk="1">
              <a:spcBef>
                <a:spcPts val="600"/>
              </a:spcBef>
              <a:spcAft>
                <a:spcPts val="200"/>
              </a:spcAft>
              <a:buClr>
                <a:schemeClr val="tx2"/>
              </a:buClr>
              <a:buFont typeface="Wingdings" panose="05000000000000000000" pitchFamily="2" charset="2"/>
              <a:buChar char="n"/>
            </a:pPr>
            <a:r>
              <a:rPr lang="zh-CN" altLang="en-US" dirty="0">
                <a:latin typeface="+mn-ea"/>
                <a:ea typeface="+mn-ea"/>
              </a:rPr>
              <a:t>受理终端设备：负责读取金融</a:t>
            </a:r>
            <a:r>
              <a:rPr lang="en-US" altLang="zh-CN" dirty="0">
                <a:latin typeface="+mn-ea"/>
                <a:ea typeface="+mn-ea"/>
              </a:rPr>
              <a:t>IC</a:t>
            </a:r>
            <a:r>
              <a:rPr lang="zh-CN" altLang="en-US" dirty="0">
                <a:latin typeface="+mn-ea"/>
                <a:ea typeface="+mn-ea"/>
              </a:rPr>
              <a:t>卡信息，通过与金融</a:t>
            </a:r>
            <a:r>
              <a:rPr lang="en-US" altLang="zh-CN" dirty="0">
                <a:latin typeface="+mn-ea"/>
                <a:ea typeface="+mn-ea"/>
              </a:rPr>
              <a:t>IC</a:t>
            </a:r>
            <a:r>
              <a:rPr lang="zh-CN" altLang="en-US" dirty="0">
                <a:latin typeface="+mn-ea"/>
                <a:ea typeface="+mn-ea"/>
              </a:rPr>
              <a:t>卡、收单前置服务器通信交互，实现金融交易信息和密钥信息的传输、处理，包括</a:t>
            </a:r>
            <a:r>
              <a:rPr lang="en-US" altLang="zh-CN" b="1" dirty="0">
                <a:solidFill>
                  <a:srgbClr val="C00000"/>
                </a:solidFill>
                <a:latin typeface="+mn-ea"/>
                <a:ea typeface="+mn-ea"/>
              </a:rPr>
              <a:t>ATM</a:t>
            </a:r>
            <a:r>
              <a:rPr lang="zh-CN" altLang="en-US" b="1" dirty="0">
                <a:solidFill>
                  <a:srgbClr val="C00000"/>
                </a:solidFill>
                <a:latin typeface="+mn-ea"/>
                <a:ea typeface="+mn-ea"/>
              </a:rPr>
              <a:t>机、</a:t>
            </a:r>
            <a:r>
              <a:rPr lang="en-US" altLang="zh-CN" b="1" dirty="0">
                <a:solidFill>
                  <a:srgbClr val="C00000"/>
                </a:solidFill>
                <a:latin typeface="+mn-ea"/>
                <a:ea typeface="+mn-ea"/>
              </a:rPr>
              <a:t>POS</a:t>
            </a:r>
            <a:r>
              <a:rPr lang="zh-CN" altLang="en-US" b="1" dirty="0">
                <a:solidFill>
                  <a:srgbClr val="C00000"/>
                </a:solidFill>
                <a:latin typeface="+mn-ea"/>
                <a:ea typeface="+mn-ea"/>
              </a:rPr>
              <a:t>机</a:t>
            </a:r>
            <a:r>
              <a:rPr lang="zh-CN" altLang="en-US" dirty="0">
                <a:latin typeface="+mn-ea"/>
                <a:ea typeface="+mn-ea"/>
              </a:rPr>
              <a:t>等</a:t>
            </a:r>
            <a:endParaRPr lang="en-US" altLang="zh-CN" dirty="0">
              <a:latin typeface="+mn-ea"/>
              <a:ea typeface="+mn-ea"/>
            </a:endParaRPr>
          </a:p>
          <a:p>
            <a:pPr marL="800100" lvl="1" indent="-342900" algn="just" eaLnBrk="1">
              <a:spcBef>
                <a:spcPts val="600"/>
              </a:spcBef>
              <a:spcAft>
                <a:spcPts val="200"/>
              </a:spcAft>
              <a:buClr>
                <a:schemeClr val="tx2"/>
              </a:buClr>
              <a:buFont typeface="Wingdings" panose="05000000000000000000" pitchFamily="2" charset="2"/>
              <a:buChar char="n"/>
            </a:pPr>
            <a:r>
              <a:rPr lang="zh-CN" altLang="en-US" dirty="0">
                <a:latin typeface="+mn-ea"/>
                <a:ea typeface="+mn-ea"/>
              </a:rPr>
              <a:t>收单前置应用：负责</a:t>
            </a:r>
            <a:r>
              <a:rPr lang="zh-CN" altLang="en-US" b="1" dirty="0">
                <a:solidFill>
                  <a:srgbClr val="C00000"/>
                </a:solidFill>
                <a:latin typeface="+mn-ea"/>
                <a:ea typeface="+mn-ea"/>
              </a:rPr>
              <a:t>接收、处理或转发</a:t>
            </a:r>
            <a:r>
              <a:rPr lang="zh-CN" altLang="en-US" dirty="0">
                <a:latin typeface="+mn-ea"/>
                <a:ea typeface="+mn-ea"/>
              </a:rPr>
              <a:t>受理终端设备的</a:t>
            </a:r>
            <a:r>
              <a:rPr lang="zh-CN" altLang="en-US" b="1" dirty="0">
                <a:solidFill>
                  <a:srgbClr val="C00000"/>
                </a:solidFill>
                <a:latin typeface="+mn-ea"/>
                <a:ea typeface="+mn-ea"/>
              </a:rPr>
              <a:t>交易请求</a:t>
            </a:r>
            <a:r>
              <a:rPr lang="zh-CN" altLang="en-US" dirty="0">
                <a:latin typeface="+mn-ea"/>
                <a:ea typeface="+mn-ea"/>
              </a:rPr>
              <a:t>信息，并向受理终端设备</a:t>
            </a:r>
            <a:r>
              <a:rPr lang="zh-CN" altLang="en-US" b="1" dirty="0">
                <a:solidFill>
                  <a:srgbClr val="C00000"/>
                </a:solidFill>
                <a:latin typeface="+mn-ea"/>
                <a:ea typeface="+mn-ea"/>
              </a:rPr>
              <a:t>返回交易结果</a:t>
            </a:r>
            <a:r>
              <a:rPr lang="zh-CN" altLang="en-US" dirty="0">
                <a:latin typeface="+mn-ea"/>
                <a:ea typeface="+mn-ea"/>
              </a:rPr>
              <a:t>信息</a:t>
            </a:r>
            <a:endParaRPr lang="en-US" altLang="zh-CN" dirty="0">
              <a:latin typeface="+mn-ea"/>
              <a:ea typeface="+mn-ea"/>
            </a:endParaRPr>
          </a:p>
          <a:p>
            <a:pPr marL="800100" lvl="1" indent="-342900" algn="just" eaLnBrk="1">
              <a:spcBef>
                <a:spcPts val="600"/>
              </a:spcBef>
              <a:spcAft>
                <a:spcPts val="200"/>
              </a:spcAft>
              <a:buClr>
                <a:schemeClr val="tx2"/>
              </a:buClr>
              <a:buFont typeface="Wingdings" panose="05000000000000000000" pitchFamily="2" charset="2"/>
              <a:buChar char="n"/>
            </a:pPr>
            <a:r>
              <a:rPr lang="en-US" altLang="zh-CN" dirty="0">
                <a:latin typeface="+mn-ea"/>
                <a:ea typeface="+mn-ea"/>
              </a:rPr>
              <a:t>IC</a:t>
            </a:r>
            <a:r>
              <a:rPr lang="zh-CN" altLang="en-US" dirty="0">
                <a:latin typeface="+mn-ea"/>
                <a:ea typeface="+mn-ea"/>
              </a:rPr>
              <a:t>卡前置应用：负责接收、处理金融</a:t>
            </a:r>
            <a:r>
              <a:rPr lang="en-US" altLang="zh-CN" dirty="0">
                <a:latin typeface="+mn-ea"/>
                <a:ea typeface="+mn-ea"/>
              </a:rPr>
              <a:t>IC</a:t>
            </a:r>
            <a:r>
              <a:rPr lang="zh-CN" altLang="en-US" dirty="0">
                <a:latin typeface="+mn-ea"/>
                <a:ea typeface="+mn-ea"/>
              </a:rPr>
              <a:t>卡交易请求信息，完成金融</a:t>
            </a:r>
            <a:r>
              <a:rPr lang="en-US" altLang="zh-CN" dirty="0">
                <a:latin typeface="+mn-ea"/>
                <a:ea typeface="+mn-ea"/>
              </a:rPr>
              <a:t>IC</a:t>
            </a:r>
            <a:r>
              <a:rPr lang="zh-CN" altLang="en-US" dirty="0">
                <a:latin typeface="+mn-ea"/>
                <a:ea typeface="+mn-ea"/>
              </a:rPr>
              <a:t>卡</a:t>
            </a:r>
            <a:r>
              <a:rPr lang="zh-CN" altLang="en-US" b="1" dirty="0">
                <a:solidFill>
                  <a:srgbClr val="C00000"/>
                </a:solidFill>
                <a:latin typeface="+mn-ea"/>
                <a:ea typeface="+mn-ea"/>
              </a:rPr>
              <a:t>业务预处理功能</a:t>
            </a:r>
            <a:r>
              <a:rPr lang="zh-CN" altLang="en-US" dirty="0">
                <a:latin typeface="+mn-ea"/>
                <a:ea typeface="+mn-ea"/>
              </a:rPr>
              <a:t>，包括安全报文验证、应用密文验证及产生、金融</a:t>
            </a:r>
            <a:r>
              <a:rPr lang="en-US" altLang="zh-CN" dirty="0">
                <a:latin typeface="+mn-ea"/>
                <a:ea typeface="+mn-ea"/>
              </a:rPr>
              <a:t>IC</a:t>
            </a:r>
            <a:r>
              <a:rPr lang="zh-CN" altLang="en-US" dirty="0">
                <a:latin typeface="+mn-ea"/>
                <a:ea typeface="+mn-ea"/>
              </a:rPr>
              <a:t>卡柜面类业务等</a:t>
            </a:r>
            <a:endParaRPr lang="en-US" altLang="zh-CN" dirty="0">
              <a:latin typeface="+mn-ea"/>
              <a:ea typeface="+mn-ea"/>
            </a:endParaRPr>
          </a:p>
        </p:txBody>
      </p:sp>
    </p:spTree>
    <p:extLst>
      <p:ext uri="{BB962C8B-B14F-4D97-AF65-F5344CB8AC3E}">
        <p14:creationId xmlns:p14="http://schemas.microsoft.com/office/powerpoint/2010/main" val="19279927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CAFA5-F47F-FC71-3674-9D9452987D72}"/>
              </a:ext>
            </a:extLst>
          </p:cNvPr>
          <p:cNvSpPr>
            <a:spLocks noGrp="1"/>
          </p:cNvSpPr>
          <p:nvPr>
            <p:ph type="title"/>
          </p:nvPr>
        </p:nvSpPr>
        <p:spPr/>
        <p:txBody>
          <a:bodyPr/>
          <a:lstStyle/>
          <a:p>
            <a:r>
              <a:rPr lang="zh-CN" altLang="en-US" dirty="0"/>
              <a:t>网上银行系统的密码应用需求</a:t>
            </a:r>
          </a:p>
        </p:txBody>
      </p:sp>
      <p:sp>
        <p:nvSpPr>
          <p:cNvPr id="7" name="文本框 6">
            <a:extLst>
              <a:ext uri="{FF2B5EF4-FFF2-40B4-BE49-F238E27FC236}">
                <a16:creationId xmlns:a16="http://schemas.microsoft.com/office/drawing/2014/main" id="{D06A95CE-F938-FF6D-BA0D-8D7A279E649A}"/>
              </a:ext>
            </a:extLst>
          </p:cNvPr>
          <p:cNvSpPr txBox="1"/>
          <p:nvPr/>
        </p:nvSpPr>
        <p:spPr>
          <a:xfrm>
            <a:off x="463731" y="1064752"/>
            <a:ext cx="6350023" cy="4555093"/>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密码应用需求</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用户身份鉴别需求</a:t>
            </a:r>
            <a:r>
              <a:rPr lang="zh-CN" altLang="en-US" sz="2000" dirty="0">
                <a:latin typeface="+mn-ea"/>
                <a:ea typeface="+mn-ea"/>
              </a:rPr>
              <a:t>：对网上银行系统用户进行身份标识和</a:t>
            </a:r>
            <a:r>
              <a:rPr lang="zh-CN" altLang="en-US" sz="2000">
                <a:latin typeface="+mn-ea"/>
                <a:ea typeface="+mn-ea"/>
              </a:rPr>
              <a:t>身份鉴别，实现</a:t>
            </a:r>
            <a:r>
              <a:rPr lang="zh-CN" altLang="en-US" sz="2000" dirty="0">
                <a:latin typeface="+mn-ea"/>
                <a:ea typeface="+mn-ea"/>
              </a:rPr>
              <a:t>身份鉴别信息的防截获、防假冒和</a:t>
            </a:r>
            <a:r>
              <a:rPr lang="zh-CN" altLang="en-US" sz="2000">
                <a:latin typeface="+mn-ea"/>
                <a:ea typeface="+mn-ea"/>
              </a:rPr>
              <a:t>防重用，保证</a:t>
            </a:r>
            <a:r>
              <a:rPr lang="zh-CN" altLang="en-US" sz="2000" dirty="0">
                <a:latin typeface="+mn-ea"/>
                <a:ea typeface="+mn-ea"/>
              </a:rPr>
              <a:t>用户身份的真实性</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关键数据的保密性和完整性保护需求</a:t>
            </a:r>
            <a:r>
              <a:rPr lang="zh-CN" altLang="en-US" sz="2000" dirty="0">
                <a:latin typeface="+mn-ea"/>
                <a:ea typeface="+mn-ea"/>
              </a:rPr>
              <a:t>：保护系统数据</a:t>
            </a:r>
            <a:r>
              <a:rPr lang="zh-CN" altLang="en-US" sz="2000">
                <a:latin typeface="+mn-ea"/>
                <a:ea typeface="+mn-ea"/>
              </a:rPr>
              <a:t>交换安全，保障</a:t>
            </a:r>
            <a:r>
              <a:rPr lang="zh-CN" altLang="en-US" sz="2000" dirty="0">
                <a:latin typeface="+mn-ea"/>
                <a:ea typeface="+mn-ea"/>
              </a:rPr>
              <a:t>账户信息、交易数据、用户信息等关键数据的保密性；使用完整性</a:t>
            </a:r>
            <a:r>
              <a:rPr lang="zh-CN" altLang="en-US" sz="2000">
                <a:latin typeface="+mn-ea"/>
                <a:ea typeface="+mn-ea"/>
              </a:rPr>
              <a:t>保护技术，防止</a:t>
            </a:r>
            <a:r>
              <a:rPr lang="zh-CN" altLang="en-US" sz="2000" dirty="0">
                <a:latin typeface="+mn-ea"/>
                <a:ea typeface="+mn-ea"/>
              </a:rPr>
              <a:t>非法用户对关键数据进行篡改</a:t>
            </a:r>
            <a:r>
              <a:rPr lang="zh-CN" altLang="en-US" sz="2000">
                <a:latin typeface="+mn-ea"/>
                <a:ea typeface="+mn-ea"/>
              </a:rPr>
              <a:t>或删除，防止</a:t>
            </a:r>
            <a:r>
              <a:rPr lang="zh-CN" altLang="en-US" sz="2000" dirty="0">
                <a:latin typeface="+mn-ea"/>
                <a:ea typeface="+mn-ea"/>
              </a:rPr>
              <a:t>数据传送过程中可能的数据丢失</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交易行为的不可否认需求</a:t>
            </a:r>
            <a:r>
              <a:rPr lang="zh-CN" altLang="en-US" sz="2000" dirty="0">
                <a:latin typeface="+mn-ea"/>
                <a:ea typeface="+mn-ea"/>
              </a:rPr>
              <a:t>：对于网上交易、账务查询等</a:t>
            </a:r>
            <a:r>
              <a:rPr lang="zh-CN" altLang="en-US" sz="2000">
                <a:latin typeface="+mn-ea"/>
                <a:ea typeface="+mn-ea"/>
              </a:rPr>
              <a:t>重要操作，提供</a:t>
            </a:r>
            <a:r>
              <a:rPr lang="zh-CN" altLang="en-US" sz="2000" dirty="0">
                <a:latin typeface="+mn-ea"/>
                <a:ea typeface="+mn-ea"/>
              </a:rPr>
              <a:t>数据原发证据和数据</a:t>
            </a:r>
            <a:r>
              <a:rPr lang="zh-CN" altLang="en-US" sz="2000">
                <a:latin typeface="+mn-ea"/>
                <a:ea typeface="+mn-ea"/>
              </a:rPr>
              <a:t>接收证据，实现</a:t>
            </a:r>
            <a:r>
              <a:rPr lang="zh-CN" altLang="en-US" sz="2000" dirty="0">
                <a:latin typeface="+mn-ea"/>
                <a:ea typeface="+mn-ea"/>
              </a:rPr>
              <a:t>数据原发行为的不可否认和数据接收行为的不可否认</a:t>
            </a:r>
            <a:endParaRPr lang="en-US" altLang="zh-CN" sz="2000" dirty="0">
              <a:latin typeface="+mn-ea"/>
              <a:ea typeface="+mn-ea"/>
            </a:endParaRPr>
          </a:p>
        </p:txBody>
      </p:sp>
      <p:pic>
        <p:nvPicPr>
          <p:cNvPr id="9" name="图片 8">
            <a:extLst>
              <a:ext uri="{FF2B5EF4-FFF2-40B4-BE49-F238E27FC236}">
                <a16:creationId xmlns:a16="http://schemas.microsoft.com/office/drawing/2014/main" id="{5B4E5C90-A55C-153F-D1DC-CA652A574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3694" y="1277838"/>
            <a:ext cx="3886200" cy="4508500"/>
          </a:xfrm>
          <a:prstGeom prst="rect">
            <a:avLst/>
          </a:prstGeom>
        </p:spPr>
      </p:pic>
      <p:sp>
        <p:nvSpPr>
          <p:cNvPr id="3" name="文本框 2">
            <a:extLst>
              <a:ext uri="{FF2B5EF4-FFF2-40B4-BE49-F238E27FC236}">
                <a16:creationId xmlns:a16="http://schemas.microsoft.com/office/drawing/2014/main" id="{12463A51-EC63-DB19-BA56-569DDB492E28}"/>
              </a:ext>
            </a:extLst>
          </p:cNvPr>
          <p:cNvSpPr txBox="1"/>
          <p:nvPr/>
        </p:nvSpPr>
        <p:spPr>
          <a:xfrm>
            <a:off x="293936" y="6361353"/>
            <a:ext cx="11624038"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出处：霍炜， 郭启全， 马原</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 </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商用密码应用与安全性评估，</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 </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电子工业出版社， </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2020</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年</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4</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月</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a:t>
            </a:r>
          </a:p>
        </p:txBody>
      </p:sp>
    </p:spTree>
    <p:extLst>
      <p:ext uri="{BB962C8B-B14F-4D97-AF65-F5344CB8AC3E}">
        <p14:creationId xmlns:p14="http://schemas.microsoft.com/office/powerpoint/2010/main" val="3604001167"/>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579DC-60AF-36A0-E396-FACB4828DF4C}"/>
              </a:ext>
            </a:extLst>
          </p:cNvPr>
          <p:cNvSpPr>
            <a:spLocks noGrp="1"/>
          </p:cNvSpPr>
          <p:nvPr>
            <p:ph type="title"/>
          </p:nvPr>
        </p:nvSpPr>
        <p:spPr/>
        <p:txBody>
          <a:bodyPr/>
          <a:lstStyle/>
          <a:p>
            <a:r>
              <a:rPr lang="zh-CN" altLang="en-US" dirty="0"/>
              <a:t>金融</a:t>
            </a:r>
            <a:r>
              <a:rPr lang="en-US" altLang="zh-CN" dirty="0"/>
              <a:t>IC</a:t>
            </a:r>
            <a:r>
              <a:rPr lang="zh-CN" altLang="en-US" dirty="0"/>
              <a:t>卡系统发卡侧密码应用工作流程</a:t>
            </a:r>
          </a:p>
        </p:txBody>
      </p:sp>
      <p:pic>
        <p:nvPicPr>
          <p:cNvPr id="4" name="图片 3">
            <a:extLst>
              <a:ext uri="{FF2B5EF4-FFF2-40B4-BE49-F238E27FC236}">
                <a16:creationId xmlns:a16="http://schemas.microsoft.com/office/drawing/2014/main" id="{AE42463D-7302-61FF-9BC0-85C5E7492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771457" y="-827680"/>
            <a:ext cx="4649086" cy="8298180"/>
          </a:xfrm>
          <a:prstGeom prst="rect">
            <a:avLst/>
          </a:prstGeom>
        </p:spPr>
      </p:pic>
      <p:sp>
        <p:nvSpPr>
          <p:cNvPr id="5" name="文本框 4">
            <a:extLst>
              <a:ext uri="{FF2B5EF4-FFF2-40B4-BE49-F238E27FC236}">
                <a16:creationId xmlns:a16="http://schemas.microsoft.com/office/drawing/2014/main" id="{73B2B85B-E498-CFCD-1BA6-635449814C57}"/>
              </a:ext>
            </a:extLst>
          </p:cNvPr>
          <p:cNvSpPr txBox="1"/>
          <p:nvPr/>
        </p:nvSpPr>
        <p:spPr>
          <a:xfrm>
            <a:off x="8849033" y="5483992"/>
            <a:ext cx="2190136" cy="646331"/>
          </a:xfrm>
          <a:prstGeom prst="rect">
            <a:avLst/>
          </a:prstGeom>
          <a:solidFill>
            <a:schemeClr val="bg1"/>
          </a:solidFill>
        </p:spPr>
        <p:txBody>
          <a:bodyPr wrap="square">
            <a:spAutoFit/>
          </a:bodyPr>
          <a:lstStyle/>
          <a:p>
            <a:pP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该信道用</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KEK/TK</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MAC</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密钥保护</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cxnSp>
        <p:nvCxnSpPr>
          <p:cNvPr id="6" name="直接箭头连接符 5">
            <a:extLst>
              <a:ext uri="{FF2B5EF4-FFF2-40B4-BE49-F238E27FC236}">
                <a16:creationId xmlns:a16="http://schemas.microsoft.com/office/drawing/2014/main" id="{1F8C2186-ADD9-55E1-1DA2-A6BA75E0094B}"/>
              </a:ext>
            </a:extLst>
          </p:cNvPr>
          <p:cNvCxnSpPr>
            <a:cxnSpLocks/>
          </p:cNvCxnSpPr>
          <p:nvPr/>
        </p:nvCxnSpPr>
        <p:spPr>
          <a:xfrm flipH="1" flipV="1">
            <a:off x="7160342" y="5430772"/>
            <a:ext cx="1688691" cy="2580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ED50347-168D-FAEB-FF44-2B57437806F3}"/>
              </a:ext>
            </a:extLst>
          </p:cNvPr>
          <p:cNvSpPr txBox="1"/>
          <p:nvPr/>
        </p:nvSpPr>
        <p:spPr>
          <a:xfrm>
            <a:off x="400665" y="6043717"/>
            <a:ext cx="7466857" cy="646331"/>
          </a:xfrm>
          <a:prstGeom prst="rect">
            <a:avLst/>
          </a:prstGeom>
          <a:solidFill>
            <a:schemeClr val="bg1"/>
          </a:solidFill>
        </p:spPr>
        <p:txBody>
          <a:bodyPr wrap="square">
            <a:spAutoFit/>
          </a:bodyPr>
          <a:lstStyle/>
          <a:p>
            <a:pPr>
              <a:spcBef>
                <a:spcPct val="0"/>
              </a:spcBef>
              <a:buSzTx/>
              <a:buFontTx/>
              <a:buNone/>
            </a:pPr>
            <a:r>
              <a:rPr kumimoji="1" lang="en-US" altLang="zh-CN" b="1" dirty="0">
                <a:solidFill>
                  <a:schemeClr val="accent1"/>
                </a:solidFill>
                <a:latin typeface="Arial" panose="020B0604020202020204" pitchFamily="34" charset="0"/>
                <a:ea typeface="Heiti SC Light" charset="-122"/>
                <a:cs typeface="Arial" panose="020B0604020202020204" pitchFamily="34" charset="0"/>
              </a:rPr>
              <a:t>MDK</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：发卡行的密钥，用于分散出</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IC</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卡应用密文主密钥</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UDK</a:t>
            </a:r>
          </a:p>
          <a:p>
            <a:pPr>
              <a:spcBef>
                <a:spcPct val="0"/>
              </a:spcBef>
              <a:buSzTx/>
              <a:buFontTx/>
              <a:buNone/>
            </a:pPr>
            <a:r>
              <a:rPr kumimoji="1" lang="en-US" altLang="zh-CN" b="1" dirty="0">
                <a:solidFill>
                  <a:schemeClr val="accent1"/>
                </a:solidFill>
                <a:latin typeface="Arial" panose="020B0604020202020204" pitchFamily="34" charset="0"/>
                <a:ea typeface="Heiti SC Light" charset="-122"/>
                <a:cs typeface="Arial" panose="020B0604020202020204" pitchFamily="34" charset="0"/>
              </a:rPr>
              <a:t>UDK</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IC</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卡的密钥，用于</a:t>
            </a:r>
            <a:r>
              <a:rPr kumimoji="1" lang="zh-CN" altLang="en-US" b="1" dirty="0">
                <a:solidFill>
                  <a:srgbClr val="C00000"/>
                </a:solidFill>
                <a:latin typeface="Arial" panose="020B0604020202020204" pitchFamily="34" charset="0"/>
                <a:ea typeface="Heiti SC Light" charset="-122"/>
                <a:cs typeface="Arial" panose="020B0604020202020204" pitchFamily="34" charset="0"/>
              </a:rPr>
              <a:t>发卡行与卡片之间</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双向</a:t>
            </a:r>
            <a:r>
              <a:rPr kumimoji="1" lang="zh-CN" altLang="en-US" b="1" dirty="0">
                <a:solidFill>
                  <a:srgbClr val="C00000"/>
                </a:solidFill>
                <a:latin typeface="Arial" panose="020B0604020202020204" pitchFamily="34" charset="0"/>
                <a:ea typeface="Heiti SC Light" charset="-122"/>
                <a:cs typeface="Arial" panose="020B0604020202020204" pitchFamily="34" charset="0"/>
              </a:rPr>
              <a:t>应用</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密文的产生和验证</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cxnSp>
        <p:nvCxnSpPr>
          <p:cNvPr id="8" name="直接箭头连接符 7">
            <a:extLst>
              <a:ext uri="{FF2B5EF4-FFF2-40B4-BE49-F238E27FC236}">
                <a16:creationId xmlns:a16="http://schemas.microsoft.com/office/drawing/2014/main" id="{09649270-1183-321F-EB21-C1ABC3EA82B2}"/>
              </a:ext>
            </a:extLst>
          </p:cNvPr>
          <p:cNvCxnSpPr>
            <a:cxnSpLocks/>
            <a:stCxn id="7" idx="0"/>
          </p:cNvCxnSpPr>
          <p:nvPr/>
        </p:nvCxnSpPr>
        <p:spPr>
          <a:xfrm flipV="1">
            <a:off x="4134094" y="5211969"/>
            <a:ext cx="526396" cy="8317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118F8BD-6D0F-4BDA-2AFE-B970139EA264}"/>
              </a:ext>
            </a:extLst>
          </p:cNvPr>
          <p:cNvSpPr txBox="1"/>
          <p:nvPr/>
        </p:nvSpPr>
        <p:spPr>
          <a:xfrm>
            <a:off x="471949" y="4705931"/>
            <a:ext cx="1415844" cy="646331"/>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发卡行的</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私钥存于此</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cxnSp>
        <p:nvCxnSpPr>
          <p:cNvPr id="13" name="直接箭头连接符 12">
            <a:extLst>
              <a:ext uri="{FF2B5EF4-FFF2-40B4-BE49-F238E27FC236}">
                <a16:creationId xmlns:a16="http://schemas.microsoft.com/office/drawing/2014/main" id="{F88BC829-6387-F171-193E-5FD66A3B91C8}"/>
              </a:ext>
            </a:extLst>
          </p:cNvPr>
          <p:cNvCxnSpPr>
            <a:cxnSpLocks/>
          </p:cNvCxnSpPr>
          <p:nvPr/>
        </p:nvCxnSpPr>
        <p:spPr>
          <a:xfrm flipV="1">
            <a:off x="1732935" y="4400808"/>
            <a:ext cx="1224179" cy="4725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810B5EC-6A08-45DC-E7D6-E494623C00F0}"/>
              </a:ext>
            </a:extLst>
          </p:cNvPr>
          <p:cNvSpPr txBox="1"/>
          <p:nvPr/>
        </p:nvSpPr>
        <p:spPr>
          <a:xfrm>
            <a:off x="9972368" y="4059600"/>
            <a:ext cx="1656735" cy="646331"/>
          </a:xfrm>
          <a:prstGeom prst="rect">
            <a:avLst/>
          </a:prstGeom>
          <a:solidFill>
            <a:schemeClr val="bg1"/>
          </a:solidFill>
        </p:spPr>
        <p:txBody>
          <a:bodyPr wrap="square">
            <a:spAutoFit/>
          </a:bodyPr>
          <a:lstStyle/>
          <a:p>
            <a:pP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该信道用</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KMC</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密钥进行保护</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cxnSp>
        <p:nvCxnSpPr>
          <p:cNvPr id="22" name="直接箭头连接符 21">
            <a:extLst>
              <a:ext uri="{FF2B5EF4-FFF2-40B4-BE49-F238E27FC236}">
                <a16:creationId xmlns:a16="http://schemas.microsoft.com/office/drawing/2014/main" id="{A99431C3-5B4C-086B-B32F-6955F100BBCB}"/>
              </a:ext>
            </a:extLst>
          </p:cNvPr>
          <p:cNvCxnSpPr>
            <a:cxnSpLocks/>
          </p:cNvCxnSpPr>
          <p:nvPr/>
        </p:nvCxnSpPr>
        <p:spPr>
          <a:xfrm flipH="1" flipV="1">
            <a:off x="9623323" y="3598617"/>
            <a:ext cx="621767" cy="4609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9AA62F7-F2DD-5903-4A00-08A8A4DAB093}"/>
              </a:ext>
            </a:extLst>
          </p:cNvPr>
          <p:cNvSpPr txBox="1"/>
          <p:nvPr/>
        </p:nvSpPr>
        <p:spPr>
          <a:xfrm>
            <a:off x="6029633" y="3504020"/>
            <a:ext cx="898360" cy="369332"/>
          </a:xfrm>
          <a:prstGeom prst="rect">
            <a:avLst/>
          </a:prstGeom>
          <a:no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发卡行</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1317728323"/>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52B18-02A0-4B34-337F-41EC9FE691A8}"/>
              </a:ext>
            </a:extLst>
          </p:cNvPr>
          <p:cNvSpPr>
            <a:spLocks noGrp="1"/>
          </p:cNvSpPr>
          <p:nvPr>
            <p:ph type="title"/>
          </p:nvPr>
        </p:nvSpPr>
        <p:spPr/>
        <p:txBody>
          <a:bodyPr/>
          <a:lstStyle/>
          <a:p>
            <a:r>
              <a:rPr lang="zh-CN" altLang="en-US" dirty="0"/>
              <a:t>金融</a:t>
            </a:r>
            <a:r>
              <a:rPr lang="en-US" altLang="zh-CN" dirty="0"/>
              <a:t>IC</a:t>
            </a:r>
            <a:r>
              <a:rPr lang="zh-CN" altLang="en-US" dirty="0"/>
              <a:t>卡系统交易侧密码应用工作流程</a:t>
            </a:r>
          </a:p>
        </p:txBody>
      </p:sp>
      <p:pic>
        <p:nvPicPr>
          <p:cNvPr id="4" name="图片 3">
            <a:extLst>
              <a:ext uri="{FF2B5EF4-FFF2-40B4-BE49-F238E27FC236}">
                <a16:creationId xmlns:a16="http://schemas.microsoft.com/office/drawing/2014/main" id="{0010F0AE-D0F1-A368-83FB-F050CE895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676911" y="142875"/>
            <a:ext cx="4838178" cy="6858000"/>
          </a:xfrm>
          <a:prstGeom prst="rect">
            <a:avLst/>
          </a:prstGeom>
        </p:spPr>
      </p:pic>
      <p:sp>
        <p:nvSpPr>
          <p:cNvPr id="5" name="文本框 4">
            <a:extLst>
              <a:ext uri="{FF2B5EF4-FFF2-40B4-BE49-F238E27FC236}">
                <a16:creationId xmlns:a16="http://schemas.microsoft.com/office/drawing/2014/main" id="{EA76E6FB-13FB-7133-FFF3-B44D17ABE9E1}"/>
              </a:ext>
            </a:extLst>
          </p:cNvPr>
          <p:cNvSpPr txBox="1"/>
          <p:nvPr/>
        </p:nvSpPr>
        <p:spPr>
          <a:xfrm>
            <a:off x="508818" y="4083020"/>
            <a:ext cx="2100599" cy="369332"/>
          </a:xfrm>
          <a:prstGeom prst="rect">
            <a:avLst/>
          </a:prstGeom>
          <a:solidFill>
            <a:schemeClr val="bg1"/>
          </a:solidFill>
        </p:spPr>
        <p:txBody>
          <a:bodyPr wrap="square">
            <a:spAutoFit/>
          </a:bodyPr>
          <a:lstStyle/>
          <a:p>
            <a:pPr>
              <a:spcBef>
                <a:spcPct val="0"/>
              </a:spcBef>
              <a:buSzTx/>
              <a:buFontTx/>
              <a:buNone/>
            </a:pPr>
            <a:r>
              <a:rPr kumimoji="1" lang="en-US" altLang="zh-CN" b="1" dirty="0">
                <a:solidFill>
                  <a:schemeClr val="accent1"/>
                </a:solidFill>
                <a:latin typeface="Arial" panose="020B0604020202020204" pitchFamily="34" charset="0"/>
                <a:ea typeface="Heiti SC Light" charset="-122"/>
                <a:cs typeface="Arial" panose="020B0604020202020204" pitchFamily="34" charset="0"/>
              </a:rPr>
              <a:t>TMK</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：终端主密钥</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cxnSp>
        <p:nvCxnSpPr>
          <p:cNvPr id="6" name="直接箭头连接符 5">
            <a:extLst>
              <a:ext uri="{FF2B5EF4-FFF2-40B4-BE49-F238E27FC236}">
                <a16:creationId xmlns:a16="http://schemas.microsoft.com/office/drawing/2014/main" id="{EA937E1A-3B91-AEB7-DA81-F2FEEBD608BE}"/>
              </a:ext>
            </a:extLst>
          </p:cNvPr>
          <p:cNvCxnSpPr>
            <a:cxnSpLocks/>
            <a:stCxn id="5" idx="3"/>
          </p:cNvCxnSpPr>
          <p:nvPr/>
        </p:nvCxnSpPr>
        <p:spPr>
          <a:xfrm>
            <a:off x="2609417" y="4267686"/>
            <a:ext cx="286223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D8CF4B9-7657-0B2B-A734-9666B1DFFE03}"/>
              </a:ext>
            </a:extLst>
          </p:cNvPr>
          <p:cNvSpPr txBox="1"/>
          <p:nvPr/>
        </p:nvSpPr>
        <p:spPr>
          <a:xfrm>
            <a:off x="3757212" y="5476744"/>
            <a:ext cx="2400239" cy="646331"/>
          </a:xfrm>
          <a:prstGeom prst="rect">
            <a:avLst/>
          </a:prstGeom>
          <a:solidFill>
            <a:schemeClr val="bg1"/>
          </a:solidFill>
        </p:spPr>
        <p:txBody>
          <a:bodyPr wrap="square">
            <a:spAutoFit/>
          </a:bodyPr>
          <a:lstStyle/>
          <a:p>
            <a:pPr>
              <a:spcBef>
                <a:spcPct val="0"/>
              </a:spcBef>
              <a:buSzTx/>
              <a:buFontTx/>
              <a:buNone/>
            </a:pPr>
            <a:r>
              <a:rPr kumimoji="1" lang="en-US" altLang="zh-CN" b="1" dirty="0">
                <a:solidFill>
                  <a:schemeClr val="accent1"/>
                </a:solidFill>
                <a:latin typeface="Arial" panose="020B0604020202020204" pitchFamily="34" charset="0"/>
                <a:ea typeface="Heiti SC Light" charset="-122"/>
                <a:cs typeface="Arial" panose="020B0604020202020204" pitchFamily="34" charset="0"/>
              </a:rPr>
              <a:t>PIK</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PIN</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加密密钥</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a:p>
            <a:pPr>
              <a:spcBef>
                <a:spcPct val="0"/>
              </a:spcBef>
              <a:buSzTx/>
              <a:buFontTx/>
              <a:buNone/>
            </a:pPr>
            <a:r>
              <a:rPr kumimoji="1" lang="en-US" altLang="zh-CN" b="1" dirty="0">
                <a:solidFill>
                  <a:schemeClr val="accent1"/>
                </a:solidFill>
                <a:latin typeface="Arial" panose="020B0604020202020204" pitchFamily="34" charset="0"/>
                <a:ea typeface="Heiti SC Light" charset="-122"/>
                <a:cs typeface="Arial" panose="020B0604020202020204" pitchFamily="34" charset="0"/>
              </a:rPr>
              <a:t>MAK</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MAC</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计算密钥</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cxnSp>
        <p:nvCxnSpPr>
          <p:cNvPr id="9" name="直接箭头连接符 8">
            <a:extLst>
              <a:ext uri="{FF2B5EF4-FFF2-40B4-BE49-F238E27FC236}">
                <a16:creationId xmlns:a16="http://schemas.microsoft.com/office/drawing/2014/main" id="{2B8321E8-D827-F667-31EB-C8533C61DEE5}"/>
              </a:ext>
            </a:extLst>
          </p:cNvPr>
          <p:cNvCxnSpPr>
            <a:cxnSpLocks/>
          </p:cNvCxnSpPr>
          <p:nvPr/>
        </p:nvCxnSpPr>
        <p:spPr>
          <a:xfrm flipV="1">
            <a:off x="5206181" y="4959252"/>
            <a:ext cx="452285" cy="5174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4092252-B4F4-6617-C481-641537C15D7B}"/>
              </a:ext>
            </a:extLst>
          </p:cNvPr>
          <p:cNvSpPr txBox="1"/>
          <p:nvPr/>
        </p:nvSpPr>
        <p:spPr>
          <a:xfrm>
            <a:off x="9582582" y="3245272"/>
            <a:ext cx="2504183" cy="646331"/>
          </a:xfrm>
          <a:prstGeom prst="rect">
            <a:avLst/>
          </a:prstGeom>
          <a:solidFill>
            <a:schemeClr val="bg1"/>
          </a:solidFill>
        </p:spPr>
        <p:txBody>
          <a:bodyPr wrap="square">
            <a:spAutoFit/>
          </a:bodyPr>
          <a:lstStyle/>
          <a:p>
            <a:pPr>
              <a:spcBef>
                <a:spcPct val="0"/>
              </a:spcBef>
              <a:buSzTx/>
              <a:buFontTx/>
              <a:buNone/>
            </a:pPr>
            <a:r>
              <a:rPr kumimoji="1" lang="en-US" altLang="zh-CN" b="1" dirty="0">
                <a:solidFill>
                  <a:schemeClr val="accent1"/>
                </a:solidFill>
                <a:latin typeface="Arial" panose="020B0604020202020204" pitchFamily="34" charset="0"/>
                <a:ea typeface="Heiti SC Light" charset="-122"/>
                <a:cs typeface="Arial" panose="020B0604020202020204" pitchFamily="34" charset="0"/>
              </a:rPr>
              <a:t>MK</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：密码机主密钥</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a:p>
            <a:pP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用于加密本地其它密钥</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cxnSp>
        <p:nvCxnSpPr>
          <p:cNvPr id="18" name="直接箭头连接符 17">
            <a:extLst>
              <a:ext uri="{FF2B5EF4-FFF2-40B4-BE49-F238E27FC236}">
                <a16:creationId xmlns:a16="http://schemas.microsoft.com/office/drawing/2014/main" id="{F0A68215-96D0-62BF-CE0A-F42494856308}"/>
              </a:ext>
            </a:extLst>
          </p:cNvPr>
          <p:cNvCxnSpPr>
            <a:cxnSpLocks/>
            <a:stCxn id="17" idx="1"/>
          </p:cNvCxnSpPr>
          <p:nvPr/>
        </p:nvCxnSpPr>
        <p:spPr>
          <a:xfrm flipH="1">
            <a:off x="9151374" y="3568438"/>
            <a:ext cx="431208" cy="185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7F14397-B1A2-F84C-1110-F9CB8516801B}"/>
              </a:ext>
            </a:extLst>
          </p:cNvPr>
          <p:cNvSpPr txBox="1"/>
          <p:nvPr/>
        </p:nvSpPr>
        <p:spPr>
          <a:xfrm>
            <a:off x="9645445" y="4673577"/>
            <a:ext cx="2153265"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注：三级密钥体系</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1214920382"/>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sp>
        <p:nvSpPr>
          <p:cNvPr id="8" name="矩形 7"/>
          <p:cNvSpPr/>
          <p:nvPr/>
        </p:nvSpPr>
        <p:spPr>
          <a:xfrm>
            <a:off x="1555955" y="966400"/>
            <a:ext cx="9994180"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9" name="标题 1"/>
          <p:cNvSpPr txBox="1"/>
          <p:nvPr/>
        </p:nvSpPr>
        <p:spPr>
          <a:xfrm>
            <a:off x="2288404" y="1853564"/>
            <a:ext cx="6428799"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300" normalizeH="0" baseline="0" noProof="0" dirty="0">
                <a:ln>
                  <a:noFill/>
                </a:ln>
                <a:solidFill>
                  <a:srgbClr val="006C39"/>
                </a:solidFill>
                <a:effectLst/>
                <a:uLnTx/>
                <a:uFillTx/>
                <a:latin typeface="Arial Black" panose="020B0A04020102020204"/>
                <a:ea typeface="微软雅黑" panose="020B0503020204020204" pitchFamily="34" charset="-122"/>
                <a:cs typeface="+mj-cs"/>
              </a:rPr>
              <a:t>作业</a:t>
            </a:r>
          </a:p>
        </p:txBody>
      </p:sp>
      <p:sp>
        <p:nvSpPr>
          <p:cNvPr id="10" name="文本框"/>
          <p:cNvSpPr txBox="1"/>
          <p:nvPr/>
        </p:nvSpPr>
        <p:spPr>
          <a:xfrm>
            <a:off x="2236302" y="3340982"/>
            <a:ext cx="2733478" cy="1160831"/>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latin typeface="Arial" panose="020B0604020202020204"/>
              </a:rPr>
              <a:t>同学们可以通过互联网了解一下其它行业的密码应用方案</a:t>
            </a:r>
            <a:endParaRPr lang="zh-CN" altLang="en-US" sz="2000" spc="300" dirty="0">
              <a:latin typeface="Arial" panose="020B0604020202020204"/>
              <a:ea typeface="微软雅黑" panose="020B0503020204020204" pitchFamily="34" charset="-122"/>
            </a:endParaRPr>
          </a:p>
        </p:txBody>
      </p:sp>
      <p:pic>
        <p:nvPicPr>
          <p:cNvPr id="3" name="图片 2">
            <a:extLst>
              <a:ext uri="{FF2B5EF4-FFF2-40B4-BE49-F238E27FC236}">
                <a16:creationId xmlns:a16="http://schemas.microsoft.com/office/drawing/2014/main" id="{C6DF5FD2-366F-0A2A-9996-F22A148E0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040964" y="395759"/>
            <a:ext cx="4140354" cy="6016450"/>
          </a:xfrm>
          <a:prstGeom prst="rect">
            <a:avLst/>
          </a:prstGeom>
        </p:spPr>
      </p:pic>
      <p:sp>
        <p:nvSpPr>
          <p:cNvPr id="4" name="文本框 3">
            <a:extLst>
              <a:ext uri="{FF2B5EF4-FFF2-40B4-BE49-F238E27FC236}">
                <a16:creationId xmlns:a16="http://schemas.microsoft.com/office/drawing/2014/main" id="{05744E36-C972-81F1-7660-F33A7E088E75}"/>
              </a:ext>
            </a:extLst>
          </p:cNvPr>
          <p:cNvSpPr txBox="1"/>
          <p:nvPr/>
        </p:nvSpPr>
        <p:spPr>
          <a:xfrm>
            <a:off x="6178336" y="5495903"/>
            <a:ext cx="3865609"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智能网联汽车共享租赁业务系统</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2733388647"/>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979596"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北京理工大学网络空间安全学院</a:t>
            </a:r>
          </a:p>
        </p:txBody>
      </p:sp>
      <p:sp>
        <p:nvSpPr>
          <p:cNvPr id="22" name="文本框 21"/>
          <p:cNvSpPr txBox="1"/>
          <p:nvPr/>
        </p:nvSpPr>
        <p:spPr>
          <a:xfrm>
            <a:off x="7608346" y="5112604"/>
            <a:ext cx="3714570" cy="304250"/>
          </a:xfrm>
          <a:prstGeom prst="rect">
            <a:avLst/>
          </a:prstGeom>
          <a:noFill/>
        </p:spPr>
        <p:txBody>
          <a:bodyPr wrap="square" lIns="0" tIns="0" rIns="0" bIns="0" rtlCol="0">
            <a:spAutoFit/>
          </a:bodyPr>
          <a:lstStyle/>
          <a:p>
            <a:pPr algn="l">
              <a:lnSpc>
                <a:spcPct val="120000"/>
              </a:lnSpc>
            </a:pPr>
            <a:fld id="{D421250B-0E4E-4464-9262-DD19598EBE82}" type="datetime2">
              <a:rPr lang="zh-CN" altLang="en-US" spc="300" smtClean="0">
                <a:solidFill>
                  <a:schemeClr val="bg1">
                    <a:alpha val="90000"/>
                  </a:schemeClr>
                </a:solidFill>
                <a:latin typeface="+mn-ea"/>
              </a:rPr>
              <a:t>2023年6月7日</a:t>
            </a:fld>
            <a:endParaRPr lang="zh-CN" altLang="en-US" spc="300" dirty="0">
              <a:solidFill>
                <a:schemeClr val="bg1">
                  <a:alpha val="90000"/>
                </a:schemeClr>
              </a:solidFill>
              <a:latin typeface="+mn-ea"/>
            </a:endParaRPr>
          </a:p>
        </p:txBody>
      </p:sp>
      <p:sp>
        <p:nvSpPr>
          <p:cNvPr id="23" name="文本框 22"/>
          <p:cNvSpPr txBox="1"/>
          <p:nvPr/>
        </p:nvSpPr>
        <p:spPr>
          <a:xfrm>
            <a:off x="4622801" y="2011086"/>
            <a:ext cx="6914815" cy="94487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谢谢大家！</a:t>
            </a:r>
          </a:p>
        </p:txBody>
      </p:sp>
    </p:spTree>
    <p:extLst>
      <p:ext uri="{BB962C8B-B14F-4D97-AF65-F5344CB8AC3E}">
        <p14:creationId xmlns:p14="http://schemas.microsoft.com/office/powerpoint/2010/main" val="277362914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CAFA5-F47F-FC71-3674-9D9452987D72}"/>
              </a:ext>
            </a:extLst>
          </p:cNvPr>
          <p:cNvSpPr>
            <a:spLocks noGrp="1"/>
          </p:cNvSpPr>
          <p:nvPr>
            <p:ph type="title"/>
          </p:nvPr>
        </p:nvSpPr>
        <p:spPr/>
        <p:txBody>
          <a:bodyPr/>
          <a:lstStyle/>
          <a:p>
            <a:r>
              <a:rPr lang="zh-CN" altLang="en-US" dirty="0"/>
              <a:t>网上银行系统密码应用的整体架构和部署情况</a:t>
            </a:r>
          </a:p>
        </p:txBody>
      </p:sp>
      <p:pic>
        <p:nvPicPr>
          <p:cNvPr id="4" name="图片 3">
            <a:extLst>
              <a:ext uri="{FF2B5EF4-FFF2-40B4-BE49-F238E27FC236}">
                <a16:creationId xmlns:a16="http://schemas.microsoft.com/office/drawing/2014/main" id="{7A155B33-741D-10D4-CB73-2E15C5C58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87799" y="-1982829"/>
            <a:ext cx="5016400" cy="11044878"/>
          </a:xfrm>
          <a:prstGeom prst="rect">
            <a:avLst/>
          </a:prstGeom>
        </p:spPr>
      </p:pic>
      <p:sp>
        <p:nvSpPr>
          <p:cNvPr id="6" name="文本框 5">
            <a:extLst>
              <a:ext uri="{FF2B5EF4-FFF2-40B4-BE49-F238E27FC236}">
                <a16:creationId xmlns:a16="http://schemas.microsoft.com/office/drawing/2014/main" id="{B2922C6D-AD34-70D6-D21E-859AFB273036}"/>
              </a:ext>
            </a:extLst>
          </p:cNvPr>
          <p:cNvSpPr txBox="1"/>
          <p:nvPr/>
        </p:nvSpPr>
        <p:spPr>
          <a:xfrm>
            <a:off x="293936" y="6361353"/>
            <a:ext cx="11624038" cy="369332"/>
          </a:xfrm>
          <a:prstGeom prst="rect">
            <a:avLst/>
          </a:prstGeom>
          <a:solidFill>
            <a:schemeClr val="bg1"/>
          </a:solidFill>
        </p:spPr>
        <p:txBody>
          <a:bodyPr wrap="square">
            <a:spAutoFit/>
          </a:bodyPr>
          <a:lstStyle/>
          <a:p>
            <a:pPr algn="ctr">
              <a:spcBef>
                <a:spcPct val="0"/>
              </a:spcBef>
              <a:buSzTx/>
              <a:buFontTx/>
              <a:buNone/>
            </a:pPr>
            <a:r>
              <a:rPr kumimoji="1" lang="zh-CN" altLang="en-US" b="1" dirty="0">
                <a:solidFill>
                  <a:schemeClr val="accent1"/>
                </a:solidFill>
                <a:ea typeface="Heiti SC Light" charset="-122"/>
              </a:rPr>
              <a:t>注：图中</a:t>
            </a:r>
            <a:r>
              <a:rPr kumimoji="1" lang="en-US" altLang="zh-CN" b="1" dirty="0">
                <a:solidFill>
                  <a:schemeClr val="accent1"/>
                </a:solidFill>
                <a:ea typeface="Heiti SC Light" charset="-122"/>
              </a:rPr>
              <a:t>A</a:t>
            </a:r>
            <a:r>
              <a:rPr kumimoji="1" lang="zh-CN" altLang="en-US" b="1" dirty="0">
                <a:solidFill>
                  <a:schemeClr val="accent1"/>
                </a:solidFill>
                <a:ea typeface="Heiti SC Light" charset="-122"/>
              </a:rPr>
              <a:t>、</a:t>
            </a:r>
            <a:r>
              <a:rPr kumimoji="1" lang="en-US" altLang="zh-CN" b="1" dirty="0">
                <a:solidFill>
                  <a:schemeClr val="accent1"/>
                </a:solidFill>
                <a:ea typeface="Heiti SC Light" charset="-122"/>
              </a:rPr>
              <a:t>B</a:t>
            </a:r>
            <a:r>
              <a:rPr kumimoji="1" lang="zh-CN" altLang="en-US" b="1" dirty="0">
                <a:solidFill>
                  <a:schemeClr val="accent1"/>
                </a:solidFill>
                <a:ea typeface="Heiti SC Light" charset="-122"/>
              </a:rPr>
              <a:t>、</a:t>
            </a:r>
            <a:r>
              <a:rPr kumimoji="1" lang="en-US" altLang="zh-CN" b="1" dirty="0">
                <a:solidFill>
                  <a:schemeClr val="accent1"/>
                </a:solidFill>
                <a:ea typeface="Heiti SC Light" charset="-122"/>
              </a:rPr>
              <a:t>C</a:t>
            </a:r>
            <a:r>
              <a:rPr kumimoji="1" lang="zh-CN" altLang="en-US" b="1" dirty="0">
                <a:solidFill>
                  <a:schemeClr val="accent1"/>
                </a:solidFill>
                <a:ea typeface="Heiti SC Light" charset="-122"/>
              </a:rPr>
              <a:t>为测试工具接入点</a:t>
            </a:r>
            <a:endParaRPr kumimoji="1" lang="en-US" altLang="zh-CN" b="1" dirty="0">
              <a:solidFill>
                <a:schemeClr val="accent1"/>
              </a:solidFill>
              <a:ea typeface="Heiti SC Light" charset="-122"/>
            </a:endParaRPr>
          </a:p>
        </p:txBody>
      </p:sp>
    </p:spTree>
    <p:extLst>
      <p:ext uri="{BB962C8B-B14F-4D97-AF65-F5344CB8AC3E}">
        <p14:creationId xmlns:p14="http://schemas.microsoft.com/office/powerpoint/2010/main" val="2722191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9618C-4DB0-0308-DDF9-E4E675E5824E}"/>
              </a:ext>
            </a:extLst>
          </p:cNvPr>
          <p:cNvSpPr>
            <a:spLocks noGrp="1"/>
          </p:cNvSpPr>
          <p:nvPr>
            <p:ph type="title"/>
          </p:nvPr>
        </p:nvSpPr>
        <p:spPr/>
        <p:txBody>
          <a:bodyPr/>
          <a:lstStyle/>
          <a:p>
            <a:r>
              <a:rPr lang="zh-CN" altLang="en-US" dirty="0"/>
              <a:t>密码应用架构</a:t>
            </a:r>
          </a:p>
        </p:txBody>
      </p:sp>
      <p:sp>
        <p:nvSpPr>
          <p:cNvPr id="3" name="文本框 2">
            <a:extLst>
              <a:ext uri="{FF2B5EF4-FFF2-40B4-BE49-F238E27FC236}">
                <a16:creationId xmlns:a16="http://schemas.microsoft.com/office/drawing/2014/main" id="{894EDB4C-81DD-6CED-370C-63E24DB44991}"/>
              </a:ext>
            </a:extLst>
          </p:cNvPr>
          <p:cNvSpPr txBox="1"/>
          <p:nvPr/>
        </p:nvSpPr>
        <p:spPr>
          <a:xfrm>
            <a:off x="463732" y="946765"/>
            <a:ext cx="11168742" cy="4401205"/>
          </a:xfrm>
          <a:prstGeom prst="rect">
            <a:avLst/>
          </a:prstGeom>
          <a:noFill/>
        </p:spPr>
        <p:txBody>
          <a:bodyPr wrap="square" rtlCol="0">
            <a:spAutoFit/>
          </a:bodyPr>
          <a:lstStyle/>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客户端</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由安全浏览器、用户用于身份鉴别的密码产品（智能密码钥匙、动态令牌）等构成</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en-US" altLang="zh-CN" sz="2000" dirty="0">
                <a:latin typeface="+mn-ea"/>
                <a:ea typeface="+mn-ea"/>
              </a:rPr>
              <a:t>PC</a:t>
            </a:r>
            <a:r>
              <a:rPr lang="zh-CN" altLang="en-US" sz="2000" dirty="0">
                <a:latin typeface="+mn-ea"/>
                <a:ea typeface="+mn-ea"/>
              </a:rPr>
              <a:t>端的安全浏览器与</a:t>
            </a:r>
            <a:r>
              <a:rPr lang="en-US" altLang="zh-CN" sz="2000" dirty="0">
                <a:latin typeface="+mn-ea"/>
                <a:ea typeface="+mn-ea"/>
              </a:rPr>
              <a:t>SSL VPN</a:t>
            </a:r>
            <a:r>
              <a:rPr lang="zh-CN" altLang="en-US" sz="2000" dirty="0">
                <a:latin typeface="+mn-ea"/>
                <a:ea typeface="+mn-ea"/>
              </a:rPr>
              <a:t>网关间建立</a:t>
            </a:r>
            <a:r>
              <a:rPr lang="zh-CN" altLang="en-US" sz="2000">
                <a:latin typeface="+mn-ea"/>
                <a:ea typeface="+mn-ea"/>
              </a:rPr>
              <a:t>安全通信链路，保护</a:t>
            </a:r>
            <a:r>
              <a:rPr lang="zh-CN" altLang="en-US" sz="2000" dirty="0">
                <a:latin typeface="+mn-ea"/>
                <a:ea typeface="+mn-ea"/>
              </a:rPr>
              <a:t>两者之间的交易数据</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业务服务器区</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由</a:t>
            </a:r>
            <a:r>
              <a:rPr lang="en-US" altLang="zh-CN" sz="2000" dirty="0">
                <a:latin typeface="+mn-ea"/>
                <a:ea typeface="+mn-ea"/>
              </a:rPr>
              <a:t>Web</a:t>
            </a:r>
            <a:r>
              <a:rPr lang="zh-CN" altLang="en-US" sz="2000" dirty="0">
                <a:latin typeface="+mn-ea"/>
                <a:ea typeface="+mn-ea"/>
              </a:rPr>
              <a:t>服务器、应用服务器、数据库服务器、日志服务器等通用服务器构成</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主要提供用户的</a:t>
            </a:r>
            <a:r>
              <a:rPr lang="en-US" altLang="zh-CN" sz="2000" dirty="0">
                <a:latin typeface="+mn-ea"/>
                <a:ea typeface="+mn-ea"/>
              </a:rPr>
              <a:t>Web</a:t>
            </a:r>
            <a:r>
              <a:rPr lang="zh-CN" altLang="en-US" sz="2000" dirty="0">
                <a:latin typeface="+mn-ea"/>
                <a:ea typeface="+mn-ea"/>
              </a:rPr>
              <a:t>访问和</a:t>
            </a:r>
            <a:r>
              <a:rPr lang="zh-CN" altLang="en-US" sz="2000" b="1">
                <a:solidFill>
                  <a:srgbClr val="C00000"/>
                </a:solidFill>
                <a:latin typeface="+mn-ea"/>
                <a:ea typeface="+mn-ea"/>
              </a:rPr>
              <a:t>业务处理</a:t>
            </a:r>
            <a:r>
              <a:rPr lang="zh-CN" altLang="en-US" sz="2000">
                <a:latin typeface="+mn-ea"/>
                <a:ea typeface="+mn-ea"/>
              </a:rPr>
              <a:t>，包括</a:t>
            </a:r>
            <a:r>
              <a:rPr lang="zh-CN" altLang="en-US" sz="2000" dirty="0">
                <a:latin typeface="+mn-ea"/>
                <a:ea typeface="+mn-ea"/>
              </a:rPr>
              <a:t>个人网银、企业网银、手机银行、内部管理、信贷子系统、理财子系统、电子票据等业务</a:t>
            </a:r>
            <a:endParaRPr lang="en-US" altLang="zh-CN" sz="2000" dirty="0">
              <a:latin typeface="+mn-ea"/>
              <a:ea typeface="+mn-ea"/>
            </a:endParaRPr>
          </a:p>
          <a:p>
            <a:pPr marL="342900" indent="-342900" algn="just" eaLnBrk="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密码服务区</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由动态口令认证系统、金融数据密码机、签名验签服务器等构成</a:t>
            </a:r>
            <a:endParaRPr lang="en-US" altLang="zh-CN" sz="2000" dirty="0">
              <a:latin typeface="+mn-ea"/>
              <a:ea typeface="+mn-ea"/>
            </a:endParaRPr>
          </a:p>
          <a:p>
            <a:pPr marL="800100" lvl="1" indent="-342900" algn="just" eaLnBrk="1">
              <a:spcBef>
                <a:spcPts val="600"/>
              </a:spcBef>
              <a:spcAft>
                <a:spcPts val="600"/>
              </a:spcAft>
              <a:buClr>
                <a:schemeClr val="tx2"/>
              </a:buClr>
              <a:buFont typeface="Wingdings" panose="05000000000000000000" pitchFamily="2" charset="2"/>
              <a:buChar char="n"/>
            </a:pPr>
            <a:r>
              <a:rPr lang="zh-CN" altLang="en-US" sz="2000" dirty="0">
                <a:latin typeface="+mn-ea"/>
                <a:ea typeface="+mn-ea"/>
              </a:rPr>
              <a:t>主要提供身份鉴别、签名验签、数据加解密等密码服务</a:t>
            </a:r>
            <a:endParaRPr lang="en-US" altLang="zh-CN" sz="2000" dirty="0">
              <a:latin typeface="+mn-ea"/>
              <a:ea typeface="+mn-ea"/>
            </a:endParaRPr>
          </a:p>
        </p:txBody>
      </p:sp>
    </p:spTree>
    <p:extLst>
      <p:ext uri="{BB962C8B-B14F-4D97-AF65-F5344CB8AC3E}">
        <p14:creationId xmlns:p14="http://schemas.microsoft.com/office/powerpoint/2010/main" val="4980030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9618C-4DB0-0308-DDF9-E4E675E5824E}"/>
              </a:ext>
            </a:extLst>
          </p:cNvPr>
          <p:cNvSpPr>
            <a:spLocks noGrp="1"/>
          </p:cNvSpPr>
          <p:nvPr>
            <p:ph type="title"/>
          </p:nvPr>
        </p:nvSpPr>
        <p:spPr/>
        <p:txBody>
          <a:bodyPr/>
          <a:lstStyle/>
          <a:p>
            <a:r>
              <a:rPr lang="zh-CN" altLang="en-US" dirty="0"/>
              <a:t>重要设备：网上银行系统的密码产品列表</a:t>
            </a:r>
          </a:p>
        </p:txBody>
      </p:sp>
      <p:graphicFrame>
        <p:nvGraphicFramePr>
          <p:cNvPr id="4" name="表格 4">
            <a:extLst>
              <a:ext uri="{FF2B5EF4-FFF2-40B4-BE49-F238E27FC236}">
                <a16:creationId xmlns:a16="http://schemas.microsoft.com/office/drawing/2014/main" id="{CCFE48A5-3D53-8E42-ADA4-677A33739E96}"/>
              </a:ext>
            </a:extLst>
          </p:cNvPr>
          <p:cNvGraphicFramePr>
            <a:graphicFrameLocks noGrp="1"/>
          </p:cNvGraphicFramePr>
          <p:nvPr>
            <p:extLst>
              <p:ext uri="{D42A27DB-BD31-4B8C-83A1-F6EECF244321}">
                <p14:modId xmlns:p14="http://schemas.microsoft.com/office/powerpoint/2010/main" val="2073355068"/>
              </p:ext>
            </p:extLst>
          </p:nvPr>
        </p:nvGraphicFramePr>
        <p:xfrm>
          <a:off x="577850" y="1010267"/>
          <a:ext cx="11058624" cy="5078485"/>
        </p:xfrm>
        <a:graphic>
          <a:graphicData uri="http://schemas.openxmlformats.org/drawingml/2006/table">
            <a:tbl>
              <a:tblPr firstRow="1" bandRow="1">
                <a:tableStyleId>{5C22544A-7EE6-4342-B048-85BDC9FD1C3A}</a:tableStyleId>
              </a:tblPr>
              <a:tblGrid>
                <a:gridCol w="336550">
                  <a:extLst>
                    <a:ext uri="{9D8B030D-6E8A-4147-A177-3AD203B41FA5}">
                      <a16:colId xmlns:a16="http://schemas.microsoft.com/office/drawing/2014/main" val="783659542"/>
                    </a:ext>
                  </a:extLst>
                </a:gridCol>
                <a:gridCol w="2027903">
                  <a:extLst>
                    <a:ext uri="{9D8B030D-6E8A-4147-A177-3AD203B41FA5}">
                      <a16:colId xmlns:a16="http://schemas.microsoft.com/office/drawing/2014/main" val="2250508723"/>
                    </a:ext>
                  </a:extLst>
                </a:gridCol>
                <a:gridCol w="1290484">
                  <a:extLst>
                    <a:ext uri="{9D8B030D-6E8A-4147-A177-3AD203B41FA5}">
                      <a16:colId xmlns:a16="http://schemas.microsoft.com/office/drawing/2014/main" val="413556856"/>
                    </a:ext>
                  </a:extLst>
                </a:gridCol>
                <a:gridCol w="7403687">
                  <a:extLst>
                    <a:ext uri="{9D8B030D-6E8A-4147-A177-3AD203B41FA5}">
                      <a16:colId xmlns:a16="http://schemas.microsoft.com/office/drawing/2014/main" val="388513562"/>
                    </a:ext>
                  </a:extLst>
                </a:gridCol>
              </a:tblGrid>
              <a:tr h="850365">
                <a:tc>
                  <a:txBody>
                    <a:bodyPr/>
                    <a:lstStyle/>
                    <a:p>
                      <a:pPr algn="ctr"/>
                      <a:endParaRPr lang="zh-CN" altLang="en-US" dirty="0"/>
                    </a:p>
                  </a:txBody>
                  <a:tcPr anchor="ctr"/>
                </a:tc>
                <a:tc>
                  <a:txBody>
                    <a:bodyPr/>
                    <a:lstStyle/>
                    <a:p>
                      <a:pPr algn="ctr"/>
                      <a:r>
                        <a:rPr lang="zh-CN" altLang="en-US" dirty="0"/>
                        <a:t>密码产品名称</a:t>
                      </a:r>
                    </a:p>
                  </a:txBody>
                  <a:tcPr anchor="ctr"/>
                </a:tc>
                <a:tc>
                  <a:txBody>
                    <a:bodyPr/>
                    <a:lstStyle/>
                    <a:p>
                      <a:pPr algn="ctr"/>
                      <a:r>
                        <a:rPr lang="zh-CN" altLang="en-US" dirty="0"/>
                        <a:t>涉及的密码算法</a:t>
                      </a:r>
                    </a:p>
                  </a:txBody>
                  <a:tcPr anchor="ctr"/>
                </a:tc>
                <a:tc>
                  <a:txBody>
                    <a:bodyPr/>
                    <a:lstStyle/>
                    <a:p>
                      <a:pPr algn="ctr"/>
                      <a:r>
                        <a:rPr lang="zh-CN" altLang="en-US" dirty="0"/>
                        <a:t>主要功能</a:t>
                      </a:r>
                    </a:p>
                  </a:txBody>
                  <a:tcPr anchor="ctr"/>
                </a:tc>
                <a:extLst>
                  <a:ext uri="{0D108BD9-81ED-4DB2-BD59-A6C34878D82A}">
                    <a16:rowId xmlns:a16="http://schemas.microsoft.com/office/drawing/2014/main" val="3415349743"/>
                  </a:ext>
                </a:extLst>
              </a:tr>
              <a:tr h="850365">
                <a:tc>
                  <a:txBody>
                    <a:bodyPr/>
                    <a:lstStyle/>
                    <a:p>
                      <a:pPr algn="ctr"/>
                      <a:r>
                        <a:rPr lang="en-US" altLang="zh-CN" dirty="0"/>
                        <a:t>1</a:t>
                      </a:r>
                      <a:endParaRPr lang="zh-CN" altLang="en-US" dirty="0"/>
                    </a:p>
                  </a:txBody>
                  <a:tcPr anchor="ctr"/>
                </a:tc>
                <a:tc>
                  <a:txBody>
                    <a:bodyPr/>
                    <a:lstStyle/>
                    <a:p>
                      <a:pPr algn="ctr"/>
                      <a:r>
                        <a:rPr lang="zh-CN" altLang="en-US" dirty="0"/>
                        <a:t>安全浏览器</a:t>
                      </a:r>
                    </a:p>
                  </a:txBody>
                  <a:tcPr anchor="ctr"/>
                </a:tc>
                <a:tc>
                  <a:txBody>
                    <a:bodyPr/>
                    <a:lstStyle/>
                    <a:p>
                      <a:pPr algn="ctr"/>
                      <a:r>
                        <a:rPr lang="en-US" altLang="zh-CN" dirty="0"/>
                        <a:t>SM2/3/4</a:t>
                      </a:r>
                      <a:endParaRPr lang="zh-CN" altLang="en-US" dirty="0"/>
                    </a:p>
                  </a:txBody>
                  <a:tcPr anchor="ctr"/>
                </a:tc>
                <a:tc>
                  <a:txBody>
                    <a:bodyPr/>
                    <a:lstStyle/>
                    <a:p>
                      <a:pPr algn="l"/>
                      <a:r>
                        <a:rPr lang="zh-CN" altLang="en-US" dirty="0"/>
                        <a:t>与</a:t>
                      </a:r>
                      <a:r>
                        <a:rPr lang="en-US" altLang="zh-CN" dirty="0"/>
                        <a:t>SSL VPN</a:t>
                      </a:r>
                      <a:r>
                        <a:rPr lang="zh-CN" altLang="en-US" dirty="0"/>
                        <a:t>网关建立</a:t>
                      </a:r>
                      <a:r>
                        <a:rPr lang="zh-CN" altLang="en-US"/>
                        <a:t>安全通信链路，保护</a:t>
                      </a:r>
                      <a:r>
                        <a:rPr lang="zh-CN" altLang="en-US" dirty="0"/>
                        <a:t>客户端与</a:t>
                      </a:r>
                      <a:r>
                        <a:rPr lang="en-US" altLang="zh-CN" dirty="0"/>
                        <a:t>Web</a:t>
                      </a:r>
                      <a:r>
                        <a:rPr lang="zh-CN" altLang="en-US" dirty="0"/>
                        <a:t>服务器之间通信数据的保密性</a:t>
                      </a:r>
                      <a:r>
                        <a:rPr lang="zh-CN" altLang="en-US"/>
                        <a:t>和完整性，并</a:t>
                      </a:r>
                      <a:r>
                        <a:rPr lang="zh-CN" altLang="en-US" dirty="0"/>
                        <a:t>实现基于证书的鉴别、签名等功能</a:t>
                      </a:r>
                      <a:r>
                        <a:rPr lang="zh-CN" altLang="en-US" b="0" dirty="0">
                          <a:solidFill>
                            <a:srgbClr val="C00000"/>
                          </a:solidFill>
                        </a:rPr>
                        <a:t>（注：安全浏览器必须支持国密算法）</a:t>
                      </a:r>
                    </a:p>
                  </a:txBody>
                  <a:tcPr anchor="ctr"/>
                </a:tc>
                <a:extLst>
                  <a:ext uri="{0D108BD9-81ED-4DB2-BD59-A6C34878D82A}">
                    <a16:rowId xmlns:a16="http://schemas.microsoft.com/office/drawing/2014/main" val="1648920162"/>
                  </a:ext>
                </a:extLst>
              </a:tr>
              <a:tr h="850365">
                <a:tc>
                  <a:txBody>
                    <a:bodyPr/>
                    <a:lstStyle/>
                    <a:p>
                      <a:pPr algn="ctr"/>
                      <a:r>
                        <a:rPr lang="en-US" altLang="zh-CN" dirty="0"/>
                        <a:t>2</a:t>
                      </a:r>
                      <a:endParaRPr lang="zh-CN" altLang="en-US" dirty="0"/>
                    </a:p>
                  </a:txBody>
                  <a:tcPr anchor="ctr"/>
                </a:tc>
                <a:tc>
                  <a:txBody>
                    <a:bodyPr/>
                    <a:lstStyle/>
                    <a:p>
                      <a:pPr algn="ctr"/>
                      <a:r>
                        <a:rPr lang="zh-CN" altLang="en-US" dirty="0"/>
                        <a:t>智能密码钥匙</a:t>
                      </a:r>
                    </a:p>
                  </a:txBody>
                  <a:tcPr anchor="ctr"/>
                </a:tc>
                <a:tc>
                  <a:txBody>
                    <a:bodyPr/>
                    <a:lstStyle/>
                    <a:p>
                      <a:pPr algn="ctr"/>
                      <a:r>
                        <a:rPr lang="en-US" altLang="zh-CN" dirty="0"/>
                        <a:t>SM2/3/4</a:t>
                      </a:r>
                      <a:endParaRPr lang="zh-CN" altLang="en-US" dirty="0"/>
                    </a:p>
                  </a:txBody>
                  <a:tcPr anchor="ctr"/>
                </a:tc>
                <a:tc>
                  <a:txBody>
                    <a:bodyPr/>
                    <a:lstStyle/>
                    <a:p>
                      <a:pPr algn="l"/>
                      <a:r>
                        <a:rPr lang="zh-CN" altLang="en-US" dirty="0"/>
                        <a:t>用于设备管理员、用户</a:t>
                      </a:r>
                      <a:r>
                        <a:rPr lang="zh-CN" altLang="en-US"/>
                        <a:t>身份鉴别，以及</a:t>
                      </a:r>
                      <a:r>
                        <a:rPr lang="zh-CN" altLang="en-US" dirty="0"/>
                        <a:t>对设备和应用的相关访问控制信息、日志信息、应用程序等进行完整性保护</a:t>
                      </a:r>
                    </a:p>
                  </a:txBody>
                  <a:tcPr anchor="ctr"/>
                </a:tc>
                <a:extLst>
                  <a:ext uri="{0D108BD9-81ED-4DB2-BD59-A6C34878D82A}">
                    <a16:rowId xmlns:a16="http://schemas.microsoft.com/office/drawing/2014/main" val="2678561349"/>
                  </a:ext>
                </a:extLst>
              </a:tr>
              <a:tr h="492671">
                <a:tc>
                  <a:txBody>
                    <a:bodyPr/>
                    <a:lstStyle/>
                    <a:p>
                      <a:pPr algn="ctr"/>
                      <a:r>
                        <a:rPr lang="en-US" altLang="zh-CN" dirty="0"/>
                        <a:t>3</a:t>
                      </a:r>
                      <a:endParaRPr lang="zh-CN" altLang="en-US" dirty="0"/>
                    </a:p>
                  </a:txBody>
                  <a:tcPr anchor="ctr"/>
                </a:tc>
                <a:tc>
                  <a:txBody>
                    <a:bodyPr/>
                    <a:lstStyle/>
                    <a:p>
                      <a:pPr algn="ctr"/>
                      <a:r>
                        <a:rPr lang="zh-CN" altLang="en-US" dirty="0"/>
                        <a:t>动态令牌</a:t>
                      </a:r>
                    </a:p>
                  </a:txBody>
                  <a:tcPr anchor="ctr"/>
                </a:tc>
                <a:tc>
                  <a:txBody>
                    <a:bodyPr/>
                    <a:lstStyle/>
                    <a:p>
                      <a:pPr algn="ctr"/>
                      <a:r>
                        <a:rPr lang="en-US" altLang="zh-CN" dirty="0"/>
                        <a:t>SM3/4</a:t>
                      </a:r>
                      <a:endParaRPr lang="zh-CN" altLang="en-US" dirty="0"/>
                    </a:p>
                  </a:txBody>
                  <a:tcPr anchor="ctr"/>
                </a:tc>
                <a:tc>
                  <a:txBody>
                    <a:bodyPr/>
                    <a:lstStyle/>
                    <a:p>
                      <a:pPr algn="l"/>
                      <a:r>
                        <a:rPr lang="zh-CN" altLang="en-US" dirty="0"/>
                        <a:t>用户身份鉴别介质</a:t>
                      </a:r>
                      <a:r>
                        <a:rPr lang="zh-CN" altLang="en-US" b="0" dirty="0">
                          <a:solidFill>
                            <a:srgbClr val="C00000"/>
                          </a:solidFill>
                        </a:rPr>
                        <a:t>（注：功能与智能密码钥匙不同）</a:t>
                      </a:r>
                    </a:p>
                  </a:txBody>
                  <a:tcPr anchor="ctr"/>
                </a:tc>
                <a:extLst>
                  <a:ext uri="{0D108BD9-81ED-4DB2-BD59-A6C34878D82A}">
                    <a16:rowId xmlns:a16="http://schemas.microsoft.com/office/drawing/2014/main" val="1199928846"/>
                  </a:ext>
                </a:extLst>
              </a:tr>
              <a:tr h="492671">
                <a:tc>
                  <a:txBody>
                    <a:bodyPr/>
                    <a:lstStyle/>
                    <a:p>
                      <a:pPr algn="ctr"/>
                      <a:r>
                        <a:rPr lang="en-US" altLang="zh-CN" dirty="0"/>
                        <a:t>4</a:t>
                      </a:r>
                      <a:endParaRPr lang="zh-CN" altLang="en-US" dirty="0"/>
                    </a:p>
                  </a:txBody>
                  <a:tcPr anchor="ctr"/>
                </a:tc>
                <a:tc>
                  <a:txBody>
                    <a:bodyPr/>
                    <a:lstStyle/>
                    <a:p>
                      <a:pPr algn="ctr"/>
                      <a:r>
                        <a:rPr lang="en-US" altLang="zh-CN" dirty="0"/>
                        <a:t>SSL VPN</a:t>
                      </a:r>
                      <a:r>
                        <a:rPr lang="zh-CN" altLang="en-US" dirty="0"/>
                        <a:t>网关</a:t>
                      </a:r>
                    </a:p>
                  </a:txBody>
                  <a:tcPr anchor="ctr"/>
                </a:tc>
                <a:tc>
                  <a:txBody>
                    <a:bodyPr/>
                    <a:lstStyle/>
                    <a:p>
                      <a:pPr algn="ctr"/>
                      <a:r>
                        <a:rPr lang="en-US" altLang="zh-CN" dirty="0"/>
                        <a:t>SM2/3/4</a:t>
                      </a:r>
                      <a:endParaRPr lang="zh-CN" altLang="en-US" dirty="0"/>
                    </a:p>
                  </a:txBody>
                  <a:tcPr anchor="ctr"/>
                </a:tc>
                <a:tc>
                  <a:txBody>
                    <a:bodyPr/>
                    <a:lstStyle/>
                    <a:p>
                      <a:pPr algn="l"/>
                      <a:r>
                        <a:rPr lang="zh-CN" altLang="en-US" dirty="0"/>
                        <a:t>与安全浏览器建立</a:t>
                      </a:r>
                      <a:r>
                        <a:rPr lang="zh-CN" altLang="en-US"/>
                        <a:t>安全通信链路，保护</a:t>
                      </a:r>
                      <a:r>
                        <a:rPr lang="zh-CN" altLang="en-US" dirty="0"/>
                        <a:t>两者通信数据的保密性和完整性</a:t>
                      </a:r>
                    </a:p>
                  </a:txBody>
                  <a:tcPr anchor="ctr"/>
                </a:tc>
                <a:extLst>
                  <a:ext uri="{0D108BD9-81ED-4DB2-BD59-A6C34878D82A}">
                    <a16:rowId xmlns:a16="http://schemas.microsoft.com/office/drawing/2014/main" val="119758479"/>
                  </a:ext>
                </a:extLst>
              </a:tr>
              <a:tr h="492671">
                <a:tc>
                  <a:txBody>
                    <a:bodyPr/>
                    <a:lstStyle/>
                    <a:p>
                      <a:pPr algn="ctr"/>
                      <a:r>
                        <a:rPr lang="en-US" altLang="zh-CN" dirty="0"/>
                        <a:t>5</a:t>
                      </a:r>
                      <a:endParaRPr lang="zh-CN" altLang="en-US" dirty="0"/>
                    </a:p>
                  </a:txBody>
                  <a:tcPr anchor="ctr"/>
                </a:tc>
                <a:tc>
                  <a:txBody>
                    <a:bodyPr/>
                    <a:lstStyle/>
                    <a:p>
                      <a:pPr algn="ctr"/>
                      <a:r>
                        <a:rPr lang="zh-CN" altLang="en-US" dirty="0"/>
                        <a:t>金融数据密码机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SM2/3/4</a:t>
                      </a:r>
                      <a:endParaRPr lang="zh-CN" altLang="en-US" dirty="0"/>
                    </a:p>
                  </a:txBody>
                  <a:tcPr anchor="ctr"/>
                </a:tc>
                <a:tc>
                  <a:txBody>
                    <a:bodyPr/>
                    <a:lstStyle/>
                    <a:p>
                      <a:pPr algn="l"/>
                      <a:r>
                        <a:rPr lang="zh-CN" altLang="en-US" dirty="0"/>
                        <a:t>用于密钥管理和密码运算</a:t>
                      </a:r>
                    </a:p>
                  </a:txBody>
                  <a:tcPr anchor="ctr"/>
                </a:tc>
                <a:extLst>
                  <a:ext uri="{0D108BD9-81ED-4DB2-BD59-A6C34878D82A}">
                    <a16:rowId xmlns:a16="http://schemas.microsoft.com/office/drawing/2014/main" val="1407722964"/>
                  </a:ext>
                </a:extLst>
              </a:tr>
              <a:tr h="492671">
                <a:tc>
                  <a:txBody>
                    <a:bodyPr/>
                    <a:lstStyle/>
                    <a:p>
                      <a:pPr algn="ctr"/>
                      <a:r>
                        <a:rPr lang="en-US" altLang="zh-CN" dirty="0"/>
                        <a:t>6</a:t>
                      </a:r>
                      <a:endParaRPr lang="zh-CN" altLang="en-US" dirty="0"/>
                    </a:p>
                  </a:txBody>
                  <a:tcPr anchor="ctr"/>
                </a:tc>
                <a:tc>
                  <a:txBody>
                    <a:bodyPr/>
                    <a:lstStyle/>
                    <a:p>
                      <a:pPr algn="ctr"/>
                      <a:r>
                        <a:rPr lang="zh-CN" altLang="en-US" dirty="0"/>
                        <a:t>签名验签服务器</a:t>
                      </a:r>
                    </a:p>
                  </a:txBody>
                  <a:tcPr anchor="ctr"/>
                </a:tc>
                <a:tc>
                  <a:txBody>
                    <a:bodyPr/>
                    <a:lstStyle/>
                    <a:p>
                      <a:pPr algn="ctr"/>
                      <a:r>
                        <a:rPr lang="en-US" altLang="zh-CN" dirty="0"/>
                        <a:t>SM2/3</a:t>
                      </a:r>
                      <a:endParaRPr lang="zh-CN" altLang="en-US" dirty="0"/>
                    </a:p>
                  </a:txBody>
                  <a:tcPr anchor="ctr"/>
                </a:tc>
                <a:tc>
                  <a:txBody>
                    <a:bodyPr/>
                    <a:lstStyle/>
                    <a:p>
                      <a:pPr algn="l"/>
                      <a:r>
                        <a:rPr lang="zh-CN" altLang="en-US" dirty="0"/>
                        <a:t>用于证书验证、数字签名验证功能</a:t>
                      </a:r>
                    </a:p>
                  </a:txBody>
                  <a:tcPr anchor="ctr"/>
                </a:tc>
                <a:extLst>
                  <a:ext uri="{0D108BD9-81ED-4DB2-BD59-A6C34878D82A}">
                    <a16:rowId xmlns:a16="http://schemas.microsoft.com/office/drawing/2014/main" val="2007687655"/>
                  </a:ext>
                </a:extLst>
              </a:tr>
              <a:tr h="492671">
                <a:tc>
                  <a:txBody>
                    <a:bodyPr/>
                    <a:lstStyle/>
                    <a:p>
                      <a:pPr algn="ctr"/>
                      <a:r>
                        <a:rPr lang="en-US" altLang="zh-CN" dirty="0"/>
                        <a:t>7</a:t>
                      </a:r>
                      <a:endParaRPr lang="zh-CN" altLang="en-US" dirty="0"/>
                    </a:p>
                  </a:txBody>
                  <a:tcPr anchor="ctr"/>
                </a:tc>
                <a:tc>
                  <a:txBody>
                    <a:bodyPr/>
                    <a:lstStyle/>
                    <a:p>
                      <a:pPr algn="ctr"/>
                      <a:r>
                        <a:rPr lang="zh-CN" altLang="en-US" dirty="0"/>
                        <a:t>动态口令认证系统</a:t>
                      </a:r>
                    </a:p>
                  </a:txBody>
                  <a:tcPr anchor="ctr"/>
                </a:tc>
                <a:tc>
                  <a:txBody>
                    <a:bodyPr/>
                    <a:lstStyle/>
                    <a:p>
                      <a:pPr algn="ctr"/>
                      <a:r>
                        <a:rPr lang="en-US" altLang="zh-CN" dirty="0"/>
                        <a:t>SM3/4</a:t>
                      </a:r>
                      <a:endParaRPr lang="zh-CN" altLang="en-US" dirty="0"/>
                    </a:p>
                  </a:txBody>
                  <a:tcPr anchor="ctr"/>
                </a:tc>
                <a:tc>
                  <a:txBody>
                    <a:bodyPr/>
                    <a:lstStyle/>
                    <a:p>
                      <a:pPr algn="l"/>
                      <a:r>
                        <a:rPr lang="zh-CN" altLang="en-US" dirty="0"/>
                        <a:t>验证动态口令</a:t>
                      </a:r>
                      <a:r>
                        <a:rPr lang="zh-CN" altLang="en-US"/>
                        <a:t>的正确性，实现</a:t>
                      </a:r>
                      <a:r>
                        <a:rPr lang="zh-CN" altLang="en-US" dirty="0"/>
                        <a:t>用户身份鉴别</a:t>
                      </a:r>
                    </a:p>
                  </a:txBody>
                  <a:tcPr anchor="ctr"/>
                </a:tc>
                <a:extLst>
                  <a:ext uri="{0D108BD9-81ED-4DB2-BD59-A6C34878D82A}">
                    <a16:rowId xmlns:a16="http://schemas.microsoft.com/office/drawing/2014/main" val="4267937206"/>
                  </a:ext>
                </a:extLst>
              </a:tr>
            </a:tbl>
          </a:graphicData>
        </a:graphic>
      </p:graphicFrame>
      <p:pic>
        <p:nvPicPr>
          <p:cNvPr id="3" name="Picture 2">
            <a:extLst>
              <a:ext uri="{FF2B5EF4-FFF2-40B4-BE49-F238E27FC236}">
                <a16:creationId xmlns:a16="http://schemas.microsoft.com/office/drawing/2014/main" id="{C01B21D5-06EF-E6AD-5262-5CEFC35FF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7015" y="3223116"/>
            <a:ext cx="832386" cy="29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B79FD48B-F7A6-71A3-C1F8-C0B758475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7015" y="3612818"/>
            <a:ext cx="866330" cy="40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769594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92A8B-44ED-FA73-65FE-C45D320413D9}"/>
              </a:ext>
            </a:extLst>
          </p:cNvPr>
          <p:cNvSpPr>
            <a:spLocks noGrp="1"/>
          </p:cNvSpPr>
          <p:nvPr>
            <p:ph type="title"/>
          </p:nvPr>
        </p:nvSpPr>
        <p:spPr/>
        <p:txBody>
          <a:bodyPr/>
          <a:lstStyle/>
          <a:p>
            <a:r>
              <a:rPr lang="zh-CN" altLang="en-US" dirty="0"/>
              <a:t>重要设备：网上银行系统的通用服务器列表</a:t>
            </a:r>
          </a:p>
        </p:txBody>
      </p:sp>
      <p:graphicFrame>
        <p:nvGraphicFramePr>
          <p:cNvPr id="3" name="表格 3">
            <a:extLst>
              <a:ext uri="{FF2B5EF4-FFF2-40B4-BE49-F238E27FC236}">
                <a16:creationId xmlns:a16="http://schemas.microsoft.com/office/drawing/2014/main" id="{70EAA11A-CD5A-5730-8ECC-1179F920BC9E}"/>
              </a:ext>
            </a:extLst>
          </p:cNvPr>
          <p:cNvGraphicFramePr>
            <a:graphicFrameLocks noGrp="1"/>
          </p:cNvGraphicFramePr>
          <p:nvPr>
            <p:extLst>
              <p:ext uri="{D42A27DB-BD31-4B8C-83A1-F6EECF244321}">
                <p14:modId xmlns:p14="http://schemas.microsoft.com/office/powerpoint/2010/main" val="1552387884"/>
              </p:ext>
            </p:extLst>
          </p:nvPr>
        </p:nvGraphicFramePr>
        <p:xfrm>
          <a:off x="1618226" y="1498742"/>
          <a:ext cx="8955548" cy="3832800"/>
        </p:xfrm>
        <a:graphic>
          <a:graphicData uri="http://schemas.openxmlformats.org/drawingml/2006/table">
            <a:tbl>
              <a:tblPr firstRow="1" bandRow="1">
                <a:tableStyleId>{5C22544A-7EE6-4342-B048-85BDC9FD1C3A}</a:tableStyleId>
              </a:tblPr>
              <a:tblGrid>
                <a:gridCol w="840485">
                  <a:extLst>
                    <a:ext uri="{9D8B030D-6E8A-4147-A177-3AD203B41FA5}">
                      <a16:colId xmlns:a16="http://schemas.microsoft.com/office/drawing/2014/main" val="4197956174"/>
                    </a:ext>
                  </a:extLst>
                </a:gridCol>
                <a:gridCol w="2461874">
                  <a:extLst>
                    <a:ext uri="{9D8B030D-6E8A-4147-A177-3AD203B41FA5}">
                      <a16:colId xmlns:a16="http://schemas.microsoft.com/office/drawing/2014/main" val="2167975385"/>
                    </a:ext>
                  </a:extLst>
                </a:gridCol>
                <a:gridCol w="5653189">
                  <a:extLst>
                    <a:ext uri="{9D8B030D-6E8A-4147-A177-3AD203B41FA5}">
                      <a16:colId xmlns:a16="http://schemas.microsoft.com/office/drawing/2014/main" val="389022561"/>
                    </a:ext>
                  </a:extLst>
                </a:gridCol>
              </a:tblGrid>
              <a:tr h="766560">
                <a:tc>
                  <a:txBody>
                    <a:bodyPr/>
                    <a:lstStyle/>
                    <a:p>
                      <a:pPr algn="ctr"/>
                      <a:endParaRPr lang="zh-CN" altLang="en-US" dirty="0"/>
                    </a:p>
                  </a:txBody>
                  <a:tcPr anchor="ctr"/>
                </a:tc>
                <a:tc>
                  <a:txBody>
                    <a:bodyPr/>
                    <a:lstStyle/>
                    <a:p>
                      <a:pPr algn="ctr"/>
                      <a:r>
                        <a:rPr lang="zh-CN" altLang="en-US" dirty="0"/>
                        <a:t>通用服务器名称</a:t>
                      </a:r>
                    </a:p>
                  </a:txBody>
                  <a:tcPr anchor="ctr"/>
                </a:tc>
                <a:tc>
                  <a:txBody>
                    <a:bodyPr/>
                    <a:lstStyle/>
                    <a:p>
                      <a:pPr algn="ctr"/>
                      <a:r>
                        <a:rPr lang="zh-CN" altLang="en-US" dirty="0"/>
                        <a:t>主要功能</a:t>
                      </a:r>
                    </a:p>
                  </a:txBody>
                  <a:tcPr anchor="ctr"/>
                </a:tc>
                <a:extLst>
                  <a:ext uri="{0D108BD9-81ED-4DB2-BD59-A6C34878D82A}">
                    <a16:rowId xmlns:a16="http://schemas.microsoft.com/office/drawing/2014/main" val="2909437143"/>
                  </a:ext>
                </a:extLst>
              </a:tr>
              <a:tr h="766560">
                <a:tc>
                  <a:txBody>
                    <a:bodyPr/>
                    <a:lstStyle/>
                    <a:p>
                      <a:pPr algn="ctr"/>
                      <a:r>
                        <a:rPr lang="en-US" altLang="zh-CN" dirty="0"/>
                        <a:t>1</a:t>
                      </a:r>
                      <a:endParaRPr lang="zh-CN" altLang="en-US" dirty="0"/>
                    </a:p>
                  </a:txBody>
                  <a:tcPr anchor="ctr"/>
                </a:tc>
                <a:tc>
                  <a:txBody>
                    <a:bodyPr/>
                    <a:lstStyle/>
                    <a:p>
                      <a:pPr algn="ctr"/>
                      <a:r>
                        <a:rPr lang="en-US" altLang="zh-CN" dirty="0"/>
                        <a:t>Web</a:t>
                      </a:r>
                      <a:r>
                        <a:rPr lang="zh-CN" altLang="en-US" dirty="0"/>
                        <a:t>服务器</a:t>
                      </a:r>
                    </a:p>
                  </a:txBody>
                  <a:tcPr anchor="ctr"/>
                </a:tc>
                <a:tc>
                  <a:txBody>
                    <a:bodyPr/>
                    <a:lstStyle/>
                    <a:p>
                      <a:pPr algn="l"/>
                      <a:r>
                        <a:rPr lang="zh-CN" altLang="en-US" dirty="0"/>
                        <a:t>用于部署网上银行</a:t>
                      </a:r>
                      <a:r>
                        <a:rPr lang="en-US" altLang="zh-CN" dirty="0">
                          <a:solidFill>
                            <a:srgbClr val="C00000"/>
                          </a:solidFill>
                        </a:rPr>
                        <a:t>Web</a:t>
                      </a:r>
                      <a:r>
                        <a:rPr lang="zh-CN" altLang="en-US" dirty="0">
                          <a:solidFill>
                            <a:srgbClr val="C00000"/>
                          </a:solidFill>
                        </a:rPr>
                        <a:t>应用系统</a:t>
                      </a:r>
                      <a:r>
                        <a:rPr lang="zh-CN" altLang="en-US" dirty="0"/>
                        <a:t>、后台管理系统</a:t>
                      </a:r>
                    </a:p>
                  </a:txBody>
                  <a:tcPr anchor="ctr"/>
                </a:tc>
                <a:extLst>
                  <a:ext uri="{0D108BD9-81ED-4DB2-BD59-A6C34878D82A}">
                    <a16:rowId xmlns:a16="http://schemas.microsoft.com/office/drawing/2014/main" val="3524464609"/>
                  </a:ext>
                </a:extLst>
              </a:tr>
              <a:tr h="766560">
                <a:tc>
                  <a:txBody>
                    <a:bodyPr/>
                    <a:lstStyle/>
                    <a:p>
                      <a:pPr algn="ctr"/>
                      <a:r>
                        <a:rPr lang="en-US" altLang="zh-CN" dirty="0"/>
                        <a:t>2</a:t>
                      </a:r>
                      <a:endParaRPr lang="zh-CN" altLang="en-US" dirty="0"/>
                    </a:p>
                  </a:txBody>
                  <a:tcPr anchor="ctr"/>
                </a:tc>
                <a:tc>
                  <a:txBody>
                    <a:bodyPr/>
                    <a:lstStyle/>
                    <a:p>
                      <a:pPr algn="ctr"/>
                      <a:r>
                        <a:rPr lang="zh-CN" altLang="en-US" dirty="0"/>
                        <a:t>应用服务器</a:t>
                      </a:r>
                    </a:p>
                  </a:txBody>
                  <a:tcPr anchor="ctr"/>
                </a:tc>
                <a:tc>
                  <a:txBody>
                    <a:bodyPr/>
                    <a:lstStyle/>
                    <a:p>
                      <a:pPr algn="l"/>
                      <a:r>
                        <a:rPr lang="zh-CN" altLang="en-US" dirty="0"/>
                        <a:t>用于部署网上银行</a:t>
                      </a:r>
                      <a:r>
                        <a:rPr lang="zh-CN" altLang="en-US" dirty="0">
                          <a:solidFill>
                            <a:srgbClr val="C00000"/>
                          </a:solidFill>
                        </a:rPr>
                        <a:t>交易应用系统</a:t>
                      </a:r>
                    </a:p>
                  </a:txBody>
                  <a:tcPr anchor="ctr"/>
                </a:tc>
                <a:extLst>
                  <a:ext uri="{0D108BD9-81ED-4DB2-BD59-A6C34878D82A}">
                    <a16:rowId xmlns:a16="http://schemas.microsoft.com/office/drawing/2014/main" val="2674661746"/>
                  </a:ext>
                </a:extLst>
              </a:tr>
              <a:tr h="766560">
                <a:tc>
                  <a:txBody>
                    <a:bodyPr/>
                    <a:lstStyle/>
                    <a:p>
                      <a:pPr algn="ctr"/>
                      <a:r>
                        <a:rPr lang="en-US" altLang="zh-CN" dirty="0"/>
                        <a:t>3</a:t>
                      </a:r>
                      <a:endParaRPr lang="zh-CN" altLang="en-US" dirty="0"/>
                    </a:p>
                  </a:txBody>
                  <a:tcPr anchor="ctr"/>
                </a:tc>
                <a:tc>
                  <a:txBody>
                    <a:bodyPr/>
                    <a:lstStyle/>
                    <a:p>
                      <a:pPr algn="ctr"/>
                      <a:r>
                        <a:rPr lang="zh-CN" altLang="en-US" dirty="0"/>
                        <a:t>数据库服务器</a:t>
                      </a:r>
                    </a:p>
                  </a:txBody>
                  <a:tcPr anchor="ctr"/>
                </a:tc>
                <a:tc>
                  <a:txBody>
                    <a:bodyPr/>
                    <a:lstStyle/>
                    <a:p>
                      <a:pPr algn="l"/>
                      <a:r>
                        <a:rPr lang="zh-CN" altLang="en-US" dirty="0"/>
                        <a:t>用于</a:t>
                      </a:r>
                      <a:r>
                        <a:rPr lang="zh-CN" altLang="en-US"/>
                        <a:t>部署数据库管理系统，完成</a:t>
                      </a:r>
                      <a:r>
                        <a:rPr lang="zh-CN" altLang="en-US" dirty="0"/>
                        <a:t>关键数据的安全存储</a:t>
                      </a:r>
                    </a:p>
                  </a:txBody>
                  <a:tcPr anchor="ctr"/>
                </a:tc>
                <a:extLst>
                  <a:ext uri="{0D108BD9-81ED-4DB2-BD59-A6C34878D82A}">
                    <a16:rowId xmlns:a16="http://schemas.microsoft.com/office/drawing/2014/main" val="101006992"/>
                  </a:ext>
                </a:extLst>
              </a:tr>
              <a:tr h="766560">
                <a:tc>
                  <a:txBody>
                    <a:bodyPr/>
                    <a:lstStyle/>
                    <a:p>
                      <a:pPr algn="ctr"/>
                      <a:r>
                        <a:rPr lang="en-US" altLang="zh-CN" dirty="0"/>
                        <a:t>4</a:t>
                      </a:r>
                      <a:endParaRPr lang="zh-CN" altLang="en-US" dirty="0"/>
                    </a:p>
                  </a:txBody>
                  <a:tcPr anchor="ctr"/>
                </a:tc>
                <a:tc>
                  <a:txBody>
                    <a:bodyPr/>
                    <a:lstStyle/>
                    <a:p>
                      <a:pPr algn="ctr"/>
                      <a:r>
                        <a:rPr lang="zh-CN" altLang="en-US" dirty="0"/>
                        <a:t>日志服务器</a:t>
                      </a:r>
                    </a:p>
                  </a:txBody>
                  <a:tcPr anchor="ctr"/>
                </a:tc>
                <a:tc>
                  <a:txBody>
                    <a:bodyPr/>
                    <a:lstStyle/>
                    <a:p>
                      <a:pPr algn="l"/>
                      <a:r>
                        <a:rPr lang="zh-CN" altLang="en-US" dirty="0"/>
                        <a:t>用于接收和存储网络设备或服务器产生的日志信息</a:t>
                      </a:r>
                    </a:p>
                  </a:txBody>
                  <a:tcPr anchor="ctr"/>
                </a:tc>
                <a:extLst>
                  <a:ext uri="{0D108BD9-81ED-4DB2-BD59-A6C34878D82A}">
                    <a16:rowId xmlns:a16="http://schemas.microsoft.com/office/drawing/2014/main" val="97814835"/>
                  </a:ext>
                </a:extLst>
              </a:tr>
            </a:tbl>
          </a:graphicData>
        </a:graphic>
      </p:graphicFrame>
    </p:spTree>
    <p:extLst>
      <p:ext uri="{BB962C8B-B14F-4D97-AF65-F5344CB8AC3E}">
        <p14:creationId xmlns:p14="http://schemas.microsoft.com/office/powerpoint/2010/main" val="1678153915"/>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TotalTime>
  <Words>4830</Words>
  <Application>Microsoft Office PowerPoint</Application>
  <PresentationFormat>宽屏</PresentationFormat>
  <Paragraphs>394</Paragraphs>
  <Slides>53</Slides>
  <Notes>13</Notes>
  <HiddenSlides>0</HiddenSlides>
  <MMClips>0</MMClips>
  <ScaleCrop>false</ScaleCrop>
  <HeadingPairs>
    <vt:vector size="6" baseType="variant">
      <vt:variant>
        <vt:lpstr>已用的字体</vt:lpstr>
      </vt:variant>
      <vt:variant>
        <vt:i4>6</vt:i4>
      </vt:variant>
      <vt:variant>
        <vt:lpstr>主题</vt:lpstr>
      </vt:variant>
      <vt:variant>
        <vt:i4>17</vt:i4>
      </vt:variant>
      <vt:variant>
        <vt:lpstr>幻灯片标题</vt:lpstr>
      </vt:variant>
      <vt:variant>
        <vt:i4>53</vt:i4>
      </vt:variant>
    </vt:vector>
  </HeadingPairs>
  <TitlesOfParts>
    <vt:vector size="76" baseType="lpstr">
      <vt:lpstr>Arial Black</vt:lpstr>
      <vt:lpstr>Arial</vt:lpstr>
      <vt:lpstr>Wingdings</vt:lpstr>
      <vt:lpstr>Century Gothic</vt:lpstr>
      <vt:lpstr>微软雅黑</vt:lpstr>
      <vt:lpstr>微软雅黑 Light</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PowerPoint 演示文稿</vt:lpstr>
      <vt:lpstr>举个例子：网上银行系统的密码应用</vt:lpstr>
      <vt:lpstr>网上银行系统的密码应用需求</vt:lpstr>
      <vt:lpstr>网上银行系统密码应用的整体架构和部署情况</vt:lpstr>
      <vt:lpstr>密码应用架构</vt:lpstr>
      <vt:lpstr>重要设备：网上银行系统的密码产品列表</vt:lpstr>
      <vt:lpstr>重要设备：网上银行系统的通用服务器列表</vt:lpstr>
      <vt:lpstr>重要设备：网上银行系统的关键业务应用列表</vt:lpstr>
      <vt:lpstr>网上银行系统的关键数据列表</vt:lpstr>
      <vt:lpstr>密钥体系</vt:lpstr>
      <vt:lpstr>网上银行系统的密码应用工作流程</vt:lpstr>
      <vt:lpstr>网上银行系统的密码应用工作流程</vt:lpstr>
      <vt:lpstr>网上银行系统非对称密钥全生命周期</vt:lpstr>
      <vt:lpstr>密码应用技术框架</vt:lpstr>
      <vt:lpstr>密码应用中的安全性问题</vt:lpstr>
      <vt:lpstr>密码应用中的安全性问题1：密码技术被弃用</vt:lpstr>
      <vt:lpstr>密码应用中的安全性问题2：密码技术被乱用</vt:lpstr>
      <vt:lpstr>密码应用中的安全性问题3：密码技术被误用</vt:lpstr>
      <vt:lpstr>密码应用方案设计原则</vt:lpstr>
      <vt:lpstr>密码应用方案设计原则</vt:lpstr>
      <vt:lpstr>密码应用方案设计要点</vt:lpstr>
      <vt:lpstr>密码应用解决方案设计要点</vt:lpstr>
      <vt:lpstr>密码应用解决方案设计要点</vt:lpstr>
      <vt:lpstr>PowerPoint 演示文稿</vt:lpstr>
      <vt:lpstr>GM/T 0054-2018《信息系统密码应用基本要求》</vt:lpstr>
      <vt:lpstr>GB/T 39786-2021《信息安全技术 信息系统密码应用基本要求》</vt:lpstr>
      <vt:lpstr>信息系统密码应用基本要求</vt:lpstr>
      <vt:lpstr>1、物理和环境安全的要求</vt:lpstr>
      <vt:lpstr>1、物理和环境安全的要求</vt:lpstr>
      <vt:lpstr>2、网络和通信安全的要求</vt:lpstr>
      <vt:lpstr>2、网络和通信安全的要求</vt:lpstr>
      <vt:lpstr>3、设备和计算安全的要求</vt:lpstr>
      <vt:lpstr>3、设备和计算安全的要求</vt:lpstr>
      <vt:lpstr>4、应用和数据安全的要求</vt:lpstr>
      <vt:lpstr>4、应用和数据安全的要求</vt:lpstr>
      <vt:lpstr>4、应用和数据安全的要求</vt:lpstr>
      <vt:lpstr>PowerPoint 演示文稿</vt:lpstr>
      <vt:lpstr>商用密码应用安全性评估的法律依据</vt:lpstr>
      <vt:lpstr>密码应用安全性评估测评工具</vt:lpstr>
      <vt:lpstr>我国现有密评机构</vt:lpstr>
      <vt:lpstr>评估过程：逐条检查</vt:lpstr>
      <vt:lpstr>评估过程：问题记录</vt:lpstr>
      <vt:lpstr>评估过程：生成报告</vt:lpstr>
      <vt:lpstr>PowerPoint 演示文稿</vt:lpstr>
      <vt:lpstr>金融IC卡发卡系统和交易系统：密码应用需求</vt:lpstr>
      <vt:lpstr>金融IC卡发卡系统和交易系统：整体架构和部署情况</vt:lpstr>
      <vt:lpstr>金融IC卡发卡系统和交易系统：整体架构和部署情况</vt:lpstr>
      <vt:lpstr>金融IC卡系统发卡侧密码应用工作流程</vt:lpstr>
      <vt:lpstr>金融IC卡系统交易侧密码应用工作流程</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Wang</cp:lastModifiedBy>
  <cp:revision>773</cp:revision>
  <dcterms:created xsi:type="dcterms:W3CDTF">2016-11-28T11:30:00Z</dcterms:created>
  <dcterms:modified xsi:type="dcterms:W3CDTF">2023-06-07T12:04:10Z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